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9" r:id="rId2"/>
    <p:sldId id="260" r:id="rId3"/>
    <p:sldId id="263" r:id="rId4"/>
    <p:sldId id="264" r:id="rId5"/>
    <p:sldId id="265" r:id="rId6"/>
    <p:sldId id="266" r:id="rId7"/>
    <p:sldId id="256" r:id="rId8"/>
    <p:sldId id="261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9" r:id="rId19"/>
    <p:sldId id="277" r:id="rId20"/>
    <p:sldId id="275" r:id="rId21"/>
    <p:sldId id="276" r:id="rId22"/>
    <p:sldId id="274" r:id="rId23"/>
    <p:sldId id="257" r:id="rId24"/>
    <p:sldId id="25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A0167-6F8C-42BB-8941-ADF8E1E0D6BD}" type="datetimeFigureOut">
              <a:rPr lang="pl-PL" smtClean="0"/>
              <a:t>2014-10-02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6EE70-DC28-4C1B-B29D-C8B1C8829B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849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F73A5D-E432-4AF0-8804-558DFAB96C70}" type="slidenum">
              <a:t>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066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948B3A-1AAE-47CA-8984-482151EC42B2}" type="slidenum">
              <a:t>13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886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C6CBCA-358E-4DE8-9B09-503DA828F7F7}" type="slidenum">
              <a:t>14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541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8CB235E-B621-4651-9EAB-FF1CF8E41C4E}" type="slidenum">
              <a:t>15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621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006BA4-55FE-43DA-8674-80D886C03EB8}" type="slidenum">
              <a:t>16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5024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A38CAA-F86D-40BD-BF7D-DE972387F4BA}" type="slidenum">
              <a:t>17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04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D6E5C2-C1FF-42EC-9CB6-3B2690EFCE1D}" type="slidenum">
              <a:t>18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85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245AA3-F3CD-43CD-9F2B-DD7D12FB2DE0}" type="slidenum">
              <a:t>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8376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20E21A-0520-4606-87C0-096A38CBA925}" type="slidenum">
              <a:t>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9551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C288F8-772D-4CE4-8051-2802D35903E7}" type="slidenum">
              <a:t>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257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81DA1F-71BD-4B6F-86EE-88273036A13A}" type="slidenum">
              <a:t>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825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4C86691-072C-4F2B-B23C-E1D728F38EB2}" type="slidenum">
              <a:t>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141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EF2439-31AB-4063-A330-FF6E4DDC120D}" type="slidenum">
              <a:t>10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390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0DE839-5033-4D79-A982-BA352A2E107F}" type="slidenum">
              <a:t>11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875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4B852D-ECD4-439B-A3A2-866304500731}" type="slidenum">
              <a:t>12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42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KARTA_ODDZIA&#321;U_2014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915745" y="553237"/>
            <a:ext cx="8229630" cy="1145004"/>
          </a:xfrm>
        </p:spPr>
        <p:txBody>
          <a:bodyPr/>
          <a:lstStyle/>
          <a:p>
            <a:pPr lvl="0"/>
            <a:r>
              <a:rPr lang="pl-PL" sz="4899" i="1">
                <a:effectLst>
                  <a:outerShdw dist="17962" dir="2700000">
                    <a:srgbClr val="000000"/>
                  </a:outerShdw>
                </a:effectLst>
                <a:latin typeface="Georgia" pitchFamily="18"/>
              </a:rPr>
              <a:t>RAZEM JESTEŚMY SILNI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4332158" y="1502290"/>
            <a:ext cx="3657758" cy="502941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7325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l-PL" sz="3629" b="1" dirty="0">
                <a:solidFill>
                  <a:srgbClr val="944794"/>
                </a:solidFill>
                <a:effectLst>
                  <a:outerShdw dist="17962" dir="2700000">
                    <a:srgbClr val="000000"/>
                  </a:outerShdw>
                </a:effectLst>
              </a:rPr>
              <a:t>WŁADZE ZNP I ICH ORAGNY WYKONAWCZE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1018308" y="2057400"/>
            <a:ext cx="10486303" cy="4346863"/>
          </a:xfrm>
        </p:spPr>
        <p:txBody>
          <a:bodyPr>
            <a:normAutofit/>
          </a:bodyPr>
          <a:lstStyle/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ZNP tworzy następujące ogniwa organizacyjne: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1)  okręgi,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2)  oddziały,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3)  ogniska.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Kadencja  wszystkich  władz  i  organów  statutowych  ZNP  trwa  4  lata,</a:t>
            </a:r>
          </a:p>
        </p:txBody>
      </p:sp>
    </p:spTree>
    <p:extLst>
      <p:ext uri="{BB962C8B-B14F-4D97-AF65-F5344CB8AC3E}">
        <p14:creationId xmlns:p14="http://schemas.microsoft.com/office/powerpoint/2010/main" val="380265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026228" y="624110"/>
            <a:ext cx="9478384" cy="799445"/>
          </a:xfrm>
        </p:spPr>
        <p:txBody>
          <a:bodyPr/>
          <a:lstStyle/>
          <a:p>
            <a:pPr lvl="0">
              <a:buSzPct val="45000"/>
            </a:pPr>
            <a:r>
              <a:rPr lang="pl-PL" sz="3629" b="1" dirty="0">
                <a:solidFill>
                  <a:srgbClr val="E6E64C"/>
                </a:solidFill>
              </a:rPr>
              <a:t>Władzami poszczególnych ogniw ZNP są: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924791" y="1307426"/>
            <a:ext cx="10972800" cy="5439963"/>
          </a:xfrm>
        </p:spPr>
        <p:txBody>
          <a:bodyPr>
            <a:normAutofit/>
          </a:bodyPr>
          <a:lstStyle/>
          <a:p>
            <a:pPr lvl="0"/>
            <a:endParaRPr lang="pl-PL" sz="3200" dirty="0"/>
          </a:p>
          <a:p>
            <a:pPr lvl="0">
              <a:spcBef>
                <a:spcPts val="0"/>
              </a:spcBef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1)  okręgowa konferencja delegatów,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2)  oddziałowa konferencja </a:t>
            </a:r>
            <a:r>
              <a:rPr lang="pl-PL" sz="3200" dirty="0" smtClean="0"/>
              <a:t>delegatów,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 smtClean="0"/>
              <a:t>3</a:t>
            </a:r>
            <a:r>
              <a:rPr lang="pl-PL" sz="3200" dirty="0"/>
              <a:t>)  zebranie ogniska.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b="1" dirty="0"/>
              <a:t> Organami  wykonawczymi  władz są odpowiednio: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1)  zarząd okręgu,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2)  zarząd oddziału,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dirty="0"/>
              <a:t>3)  zarząd ogniska.</a:t>
            </a:r>
          </a:p>
        </p:txBody>
      </p:sp>
    </p:spTree>
    <p:extLst>
      <p:ext uri="{BB962C8B-B14F-4D97-AF65-F5344CB8AC3E}">
        <p14:creationId xmlns:p14="http://schemas.microsoft.com/office/powerpoint/2010/main" val="368145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641764" y="332510"/>
            <a:ext cx="9862847" cy="908514"/>
          </a:xfrm>
        </p:spPr>
        <p:txBody>
          <a:bodyPr>
            <a:normAutofit/>
          </a:bodyPr>
          <a:lstStyle/>
          <a:p>
            <a:pPr lvl="0"/>
            <a:r>
              <a:rPr lang="pl-PL" sz="3629" b="1" dirty="0">
                <a:solidFill>
                  <a:srgbClr val="FF0000"/>
                </a:solidFill>
              </a:rPr>
              <a:t>ZARZĄD ODDZIAŁU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71500" y="1241023"/>
            <a:ext cx="11097491" cy="5355999"/>
          </a:xfrm>
        </p:spPr>
        <p:txBody>
          <a:bodyPr>
            <a:normAutofit/>
          </a:bodyPr>
          <a:lstStyle/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540" b="1" dirty="0"/>
              <a:t> Do najważniejszych kompetencji zarządu oddziału należy w szczególności: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540" dirty="0"/>
              <a:t>1)  reprezentowanie  ZNP  i  jego  członków  wobec  pracodawców,  organów prowadzących szkoły,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540" dirty="0"/>
              <a:t>2)  określanie  struktury  oddziału,  podejmowanie  uchwał  o  utworzeniu, rozwiązaniu lub połączeniu ognisk, 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540" dirty="0"/>
              <a:t>3)  uchwalanie  planów  pracy,  zatwierdzanie  planów  finansowo-gospodarczych i sprawozdań finansowych oddziału.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540" b="1" dirty="0"/>
              <a:t>Zarząd  oddziału  może  przekazać  zarządowi  ogniska  niektóre  ze  swoich kompetencji</a:t>
            </a:r>
            <a:r>
              <a:rPr lang="pl-PL" sz="254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935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1049482" y="592282"/>
            <a:ext cx="10889673" cy="5932894"/>
          </a:xfrm>
        </p:spPr>
        <p:txBody>
          <a:bodyPr>
            <a:normAutofit lnSpcReduction="10000"/>
          </a:bodyPr>
          <a:lstStyle/>
          <a:p>
            <a:pPr marL="207386" indent="-207386" algn="just"/>
            <a:r>
              <a:rPr lang="pl-PL" sz="3629" b="1" dirty="0">
                <a:solidFill>
                  <a:srgbClr val="000080"/>
                </a:solidFill>
                <a:effectLst>
                  <a:outerShdw dist="17962" dir="2700000">
                    <a:srgbClr val="000000"/>
                  </a:outerShdw>
                </a:effectLst>
              </a:rPr>
              <a:t>WYRAŻANIE OPINII:</a:t>
            </a:r>
          </a:p>
          <a:p>
            <a:pPr marL="207386" indent="-207386" algn="just"/>
            <a:r>
              <a:rPr lang="pl-PL" sz="2400" dirty="0"/>
              <a:t>1</a:t>
            </a:r>
            <a:r>
              <a:rPr lang="pl-PL" dirty="0"/>
              <a:t>. </a:t>
            </a:r>
            <a:r>
              <a:rPr lang="pl-PL" sz="2722" dirty="0"/>
              <a:t>opiniowania zamiaru rozwiązywania stosunku pracy za wypowiedzeniem i bez wypowiedzenia;</a:t>
            </a:r>
          </a:p>
          <a:p>
            <a:pPr marL="207386" indent="-207386" algn="just"/>
            <a:r>
              <a:rPr lang="pl-PL" sz="2722" dirty="0"/>
              <a:t>2. opiniowania zamiaru zmiany warunków pracy i płacy;</a:t>
            </a:r>
          </a:p>
          <a:p>
            <a:pPr marL="207386" indent="-207386" algn="just"/>
            <a:r>
              <a:rPr lang="pl-PL" sz="2722" dirty="0"/>
              <a:t>3. wyrażania zgody na rozwiązywanie stosunku pracy z członkiem ZO ZNP;</a:t>
            </a:r>
          </a:p>
          <a:p>
            <a:pPr marL="207386" indent="-207386" algn="just"/>
            <a:r>
              <a:rPr lang="pl-PL" sz="2722" dirty="0"/>
              <a:t>4. rozpoznawania sprzeciwu pracownika od kary regulaminowej;</a:t>
            </a:r>
          </a:p>
          <a:p>
            <a:pPr marL="207386" indent="-207386" algn="just"/>
            <a:r>
              <a:rPr lang="pl-PL" sz="2722" dirty="0"/>
              <a:t>5. opiniowania wniosków o nagrodę Wójta (Burmistrza, Starosty, Kuratora, MEN;</a:t>
            </a:r>
          </a:p>
          <a:p>
            <a:pPr marL="207386" indent="-207386" algn="just"/>
            <a:r>
              <a:rPr lang="pl-PL" sz="2722" dirty="0"/>
              <a:t>6. opiniowania wniosków o odznaczenia państwowe i resortowe;</a:t>
            </a:r>
          </a:p>
          <a:p>
            <a:pPr marL="207386" indent="-207386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786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1298865" y="134375"/>
            <a:ext cx="10640290" cy="6723624"/>
          </a:xfrm>
        </p:spPr>
        <p:txBody>
          <a:bodyPr>
            <a:normAutofit/>
          </a:bodyPr>
          <a:lstStyle/>
          <a:p>
            <a:pPr marL="207386" indent="-207386" algn="just"/>
            <a:r>
              <a:rPr lang="pl-PL" sz="2722" dirty="0"/>
              <a:t>7. opiniowania  oceny  pracy  dyrektora  szkoły  dokonywanej  przez  organ prowadzący szkołę i organ nadzoru pedagogicznego (art. 6a, ust. 7 KN)</a:t>
            </a:r>
          </a:p>
          <a:p>
            <a:pPr marL="207386" indent="-207386" algn="just"/>
            <a:r>
              <a:rPr lang="pl-PL" sz="2722" dirty="0"/>
              <a:t>8. wskazania   swojego   przedstawiciela   do   udziału   w   pracach   komisji konkursowej na stanowisko dyrektora szkoły lub placówki (art. 36a, ust. 5 ustawy o systemie oświaty),</a:t>
            </a:r>
          </a:p>
          <a:p>
            <a:pPr marL="207386" indent="-207386" algn="just"/>
            <a:r>
              <a:rPr lang="pl-PL" sz="2722" dirty="0"/>
              <a:t>9. wskazania   swojego   przedstawiciela   do   udziału   w   pracach   komisji kwalifikacyjnych  i  egzaminacyjnych  dla  nauczycieli  ubiegających  się  o awans zawodowy (art. 9g, ust. 5 i 5a KN),</a:t>
            </a:r>
          </a:p>
          <a:p>
            <a:pPr marL="207386" indent="-207386" algn="just"/>
            <a:r>
              <a:rPr lang="pl-PL" sz="2722" dirty="0"/>
              <a:t>10. wskazania pracodawcom członków ZNP podlegających ochronie prawnej przewidzianej w art. 32 ust. 1 ustawy o związkach zawodowych,</a:t>
            </a:r>
          </a:p>
        </p:txBody>
      </p:sp>
    </p:spTree>
    <p:extLst>
      <p:ext uri="{BB962C8B-B14F-4D97-AF65-F5344CB8AC3E}">
        <p14:creationId xmlns:p14="http://schemas.microsoft.com/office/powerpoint/2010/main" val="382806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744731" y="273355"/>
            <a:ext cx="8465639" cy="722252"/>
          </a:xfrm>
        </p:spPr>
        <p:txBody>
          <a:bodyPr/>
          <a:lstStyle/>
          <a:p>
            <a:pPr lvl="0"/>
            <a:r>
              <a:rPr lang="pl-PL" b="1" dirty="0">
                <a:solidFill>
                  <a:srgbClr val="DC2300"/>
                </a:solidFill>
              </a:rPr>
              <a:t>OPINIOWANIE AKTÓW PRAWNYCH: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602674" y="995607"/>
            <a:ext cx="11170226" cy="5523555"/>
          </a:xfrm>
        </p:spPr>
        <p:txBody>
          <a:bodyPr>
            <a:normAutofit/>
          </a:bodyPr>
          <a:lstStyle/>
          <a:p>
            <a:pPr lvl="0" algn="just"/>
            <a:endParaRPr lang="pl-PL" b="1" dirty="0"/>
          </a:p>
          <a:p>
            <a:pPr marL="407911" indent="-200525" algn="just"/>
            <a:r>
              <a:rPr lang="pl-PL" sz="2359" dirty="0"/>
              <a:t>a) opiniowania  uchwał  i  regulaminów  JST  w  sprawie  określania  zasad i sposobu przyznawania pomocy zdrowotnej dla nauczycieli określonych w art.72 ustawy KN (art. 19 ust. 1 i 2 ustawy o związkach zawodowych),</a:t>
            </a:r>
          </a:p>
          <a:p>
            <a:pPr marL="407911" indent="-200525" algn="just"/>
            <a:r>
              <a:rPr lang="pl-PL" sz="2359" dirty="0"/>
              <a:t>b) 	opiniowania regulaminów w sprawie kryteriów i trybu przyznawania nagród dla nauczycieli  określony w art. 49 ustawy KN (art. 19 ust. 1 i 2 ustawy o związkach zawodowych),</a:t>
            </a:r>
          </a:p>
          <a:p>
            <a:pPr marL="407911" indent="-200525" algn="just"/>
            <a:r>
              <a:rPr lang="pl-PL" sz="2359" dirty="0"/>
              <a:t>c) opiniowania podziału środków  na dofinansowanie  doskonalenia  zawodowego  nauczycieli, o których mowa w art. 70a KN,</a:t>
            </a:r>
          </a:p>
          <a:p>
            <a:pPr marL="407911" indent="-200525" algn="just"/>
            <a:r>
              <a:rPr lang="pl-PL" sz="2359" dirty="0"/>
              <a:t>d) 	opiniowania  założeń  i  projektów innych aktów  prawa  lokalnego  dotyczących oświaty  i  jej  pracowników  (art.  19  ust.  1  i  2  ustawy  o  związkach zawodowych),</a:t>
            </a:r>
          </a:p>
        </p:txBody>
      </p:sp>
    </p:spTree>
    <p:extLst>
      <p:ext uri="{BB962C8B-B14F-4D97-AF65-F5344CB8AC3E}">
        <p14:creationId xmlns:p14="http://schemas.microsoft.com/office/powerpoint/2010/main" val="143360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623454" y="1327469"/>
            <a:ext cx="10806546" cy="5083721"/>
          </a:xfrm>
        </p:spPr>
        <p:txBody>
          <a:bodyPr>
            <a:noAutofit/>
          </a:bodyPr>
          <a:lstStyle/>
          <a:p>
            <a:pPr marL="0" indent="0" algn="just">
              <a:lnSpc>
                <a:spcPts val="363"/>
              </a:lnSpc>
              <a:buNone/>
            </a:pPr>
            <a:endParaRPr lang="pl-PL" sz="3200" dirty="0"/>
          </a:p>
          <a:p>
            <a:pPr marL="414772" indent="-207386"/>
            <a:r>
              <a:rPr lang="pl-PL" sz="3200" dirty="0"/>
              <a:t>1. pracy (art. 104</a:t>
            </a:r>
            <a:r>
              <a:rPr lang="pl-PL" sz="3200" baseline="9000" dirty="0"/>
              <a:t>2</a:t>
            </a:r>
            <a:r>
              <a:rPr lang="pl-PL" sz="3200" dirty="0"/>
              <a:t> §1 KP),</a:t>
            </a:r>
          </a:p>
          <a:p>
            <a:pPr marL="414772" indent="-207386"/>
            <a:r>
              <a:rPr lang="pl-PL" sz="3200" dirty="0"/>
              <a:t>2. zakładowego funduszu świadczeń socjalnych (art. 27 ust.1 ustawy o związkach zawodowych),</a:t>
            </a:r>
          </a:p>
          <a:p>
            <a:pPr marL="414772" indent="-207386"/>
            <a:r>
              <a:rPr lang="pl-PL" sz="3200" dirty="0"/>
              <a:t>3. przyznawania dodatków do wynagrodzenia (art. 30 ust. 6  i 6a KN),</a:t>
            </a:r>
          </a:p>
          <a:p>
            <a:pPr marL="414772" indent="-207386"/>
            <a:r>
              <a:rPr lang="pl-PL" sz="3200" dirty="0"/>
              <a:t>4. wynagradzania i premiowania (art. 27 ust.3 ustawy o związkach zawodowych),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671042" y="457218"/>
            <a:ext cx="6722339" cy="8702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207386" indent="-207386" algn="just" defTabSz="829544" hangingPunct="0">
              <a:spcAft>
                <a:spcPts val="1279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dirty="0">
                <a:solidFill>
                  <a:srgbClr val="008000"/>
                </a:solidFill>
                <a:latin typeface="Liberation Sans" pitchFamily="34"/>
                <a:ea typeface="Droid Sans Fallback" pitchFamily="2"/>
                <a:cs typeface="Lohit Hindi" pitchFamily="2"/>
              </a:rPr>
              <a:t>Uzgadniania</a:t>
            </a:r>
            <a:r>
              <a:rPr lang="pl-PL" sz="3629" b="1" dirty="0">
                <a:solidFill>
                  <a:srgbClr val="008000"/>
                </a:solidFill>
                <a:latin typeface="Liberation Sans" pitchFamily="34"/>
                <a:ea typeface="Droid Sans Fallback" pitchFamily="2"/>
                <a:cs typeface="Lohit Hindi" pitchFamily="2"/>
              </a:rPr>
              <a:t>  regulaminów:</a:t>
            </a:r>
          </a:p>
        </p:txBody>
      </p:sp>
    </p:spTree>
    <p:extLst>
      <p:ext uri="{BB962C8B-B14F-4D97-AF65-F5344CB8AC3E}">
        <p14:creationId xmlns:p14="http://schemas.microsoft.com/office/powerpoint/2010/main" val="242887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928998" y="534614"/>
            <a:ext cx="7198270" cy="837042"/>
          </a:xfrm>
        </p:spPr>
        <p:txBody>
          <a:bodyPr/>
          <a:lstStyle/>
          <a:p>
            <a:pPr lvl="0"/>
            <a:r>
              <a:rPr lang="pl-PL" sz="3266" b="1" dirty="0">
                <a:solidFill>
                  <a:srgbClr val="0000FF"/>
                </a:solidFill>
              </a:rPr>
              <a:t>ZARZĄD OGNISKA - KOMPETENCJE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697117" y="1371656"/>
            <a:ext cx="9644210" cy="5160048"/>
          </a:xfrm>
        </p:spPr>
        <p:txBody>
          <a:bodyPr>
            <a:normAutofit/>
          </a:bodyPr>
          <a:lstStyle/>
          <a:p>
            <a:pPr lvl="0" algn="just"/>
            <a:r>
              <a:rPr lang="pl-PL" sz="3600" b="1" dirty="0">
                <a:solidFill>
                  <a:srgbClr val="000000"/>
                </a:solidFill>
                <a:latin typeface="Garamond" pitchFamily="18"/>
              </a:rPr>
              <a:t>1</a:t>
            </a:r>
            <a:r>
              <a:rPr lang="pl-PL" sz="3200" b="1" dirty="0">
                <a:solidFill>
                  <a:srgbClr val="000000"/>
                </a:solidFill>
                <a:latin typeface="Garamond" pitchFamily="18"/>
              </a:rPr>
              <a:t>. Reprezentowanie ZNP i jego członków wobec pracodawców, organów prowadzących szkoły i placówki oświatowe oraz innych podmiotów na terenie działania ogniska poprzez:</a:t>
            </a:r>
          </a:p>
          <a:p>
            <a:pPr lvl="0" algn="just"/>
            <a:r>
              <a:rPr lang="pl-PL" sz="3200" dirty="0">
                <a:solidFill>
                  <a:srgbClr val="000000"/>
                </a:solidFill>
                <a:latin typeface="Garamond" pitchFamily="18"/>
              </a:rPr>
              <a:t>a. uzgadnianie przyznawania pracownikom świadczeń z  ZFŚS,</a:t>
            </a:r>
          </a:p>
          <a:p>
            <a:pPr lvl="0" algn="just"/>
            <a:r>
              <a:rPr lang="pl-PL" sz="3200" dirty="0">
                <a:solidFill>
                  <a:srgbClr val="000000"/>
                </a:solidFill>
                <a:latin typeface="Garamond" pitchFamily="18"/>
              </a:rPr>
              <a:t>b. uzyskiwanie od pracodawcy informacji dotyczących </a:t>
            </a:r>
            <a:r>
              <a:rPr lang="pl-PL" sz="3200" u="sng" dirty="0">
                <a:solidFill>
                  <a:srgbClr val="000000"/>
                </a:solidFill>
                <a:latin typeface="Garamond" pitchFamily="18"/>
              </a:rPr>
              <a:t>warunków pracy i zasad wynagradzania,</a:t>
            </a:r>
          </a:p>
          <a:p>
            <a:pPr lvl="0" algn="just"/>
            <a:endParaRPr lang="pl-PL" sz="3600" dirty="0">
              <a:solidFill>
                <a:srgbClr val="000000"/>
              </a:solidFill>
              <a:latin typeface="Garamond" pitchFamily="18"/>
            </a:endParaRPr>
          </a:p>
          <a:p>
            <a:pPr lvl="0" algn="l"/>
            <a:endParaRPr lang="pl-PL" sz="3600" dirty="0">
              <a:solidFill>
                <a:srgbClr val="000000"/>
              </a:solidFill>
              <a:latin typeface="Garamond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7890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1557196" y="647944"/>
            <a:ext cx="8890503" cy="4934383"/>
          </a:xfrm>
        </p:spPr>
        <p:txBody>
          <a:bodyPr>
            <a:normAutofit/>
          </a:bodyPr>
          <a:lstStyle/>
          <a:p>
            <a:pPr lvl="0" algn="l"/>
            <a:r>
              <a:rPr lang="pl-PL" sz="3266" dirty="0">
                <a:solidFill>
                  <a:srgbClr val="000000"/>
                </a:solidFill>
                <a:latin typeface="Garamond" pitchFamily="18"/>
              </a:rPr>
              <a:t>2. Uchwalanie planów pracy, opracowanie </a:t>
            </a:r>
            <a:br>
              <a:rPr lang="pl-PL" sz="3266" dirty="0">
                <a:solidFill>
                  <a:srgbClr val="000000"/>
                </a:solidFill>
                <a:latin typeface="Garamond" pitchFamily="18"/>
              </a:rPr>
            </a:br>
            <a:r>
              <a:rPr lang="pl-PL" sz="3266" dirty="0">
                <a:solidFill>
                  <a:srgbClr val="000000"/>
                </a:solidFill>
                <a:latin typeface="Garamond" pitchFamily="18"/>
              </a:rPr>
              <a:t> sprawozdań  ogniska,</a:t>
            </a:r>
          </a:p>
          <a:p>
            <a:pPr lvl="0" algn="just"/>
            <a:r>
              <a:rPr lang="pl-PL" sz="3266" dirty="0">
                <a:solidFill>
                  <a:srgbClr val="000000"/>
                </a:solidFill>
                <a:latin typeface="Garamond" pitchFamily="18"/>
              </a:rPr>
              <a:t>3. Występowanie do Zarządu Oddziału z wnioskami o podjęcie czynności związanych z kompetencjami Zarządu </a:t>
            </a:r>
            <a:r>
              <a:rPr lang="pl-PL" sz="3266" dirty="0" smtClean="0">
                <a:solidFill>
                  <a:srgbClr val="000000"/>
                </a:solidFill>
                <a:latin typeface="Garamond" pitchFamily="18"/>
              </a:rPr>
              <a:t>Oddziału,</a:t>
            </a:r>
            <a:endParaRPr lang="pl-PL" dirty="0">
              <a:solidFill>
                <a:srgbClr val="000000"/>
              </a:solidFill>
              <a:latin typeface="Garamond" pitchFamily="18"/>
            </a:endParaRPr>
          </a:p>
          <a:p>
            <a:pPr lvl="0" algn="l"/>
            <a:r>
              <a:rPr lang="pl-PL" dirty="0">
                <a:solidFill>
                  <a:srgbClr val="000000"/>
                </a:solidFill>
                <a:latin typeface="Garamond" pitchFamily="18"/>
              </a:rPr>
              <a:t> </a:t>
            </a:r>
            <a:r>
              <a:rPr lang="pl-PL" sz="3266" dirty="0">
                <a:solidFill>
                  <a:srgbClr val="000000"/>
                </a:solidFill>
                <a:latin typeface="Garamond" pitchFamily="18"/>
              </a:rPr>
              <a:t>4.Wskazywanie  Zarządowi Oddziału osób upoważnionych do reprezentowania ZNP wobec pracodawcy  w sprawach z zakresu prawa </a:t>
            </a:r>
            <a:r>
              <a:rPr lang="pl-PL" sz="3266" dirty="0" smtClean="0">
                <a:solidFill>
                  <a:srgbClr val="000000"/>
                </a:solidFill>
                <a:latin typeface="Garamond" pitchFamily="18"/>
              </a:rPr>
              <a:t>pracy.</a:t>
            </a:r>
            <a:endParaRPr lang="pl-PL" sz="3266" dirty="0">
              <a:solidFill>
                <a:srgbClr val="000000"/>
              </a:solidFill>
              <a:latin typeface="Garamond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2237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5902" y="967009"/>
            <a:ext cx="9966756" cy="3397173"/>
          </a:xfrm>
        </p:spPr>
        <p:txBody>
          <a:bodyPr>
            <a:normAutofit/>
          </a:bodyPr>
          <a:lstStyle/>
          <a:p>
            <a:r>
              <a:rPr lang="pl-PL" sz="3200" dirty="0"/>
              <a:t>Art. 23. 1. Związki zawodowe sprawują kontrolę nad przestrzeganiem prawa pracy oraz uczestniczą, na zasadach </a:t>
            </a:r>
            <a:r>
              <a:rPr lang="pl-PL" sz="3200" dirty="0" smtClean="0"/>
              <a:t>określonych </a:t>
            </a:r>
            <a:r>
              <a:rPr lang="pl-PL" sz="3200" dirty="0"/>
              <a:t>odrębnymi przepisami, w nadzorze nad przestrzeganiem przepisów oraz zasad bezpieczeństwa i higieny pracy.</a:t>
            </a:r>
          </a:p>
        </p:txBody>
      </p:sp>
    </p:spTree>
    <p:extLst>
      <p:ext uri="{BB962C8B-B14F-4D97-AF65-F5344CB8AC3E}">
        <p14:creationId xmlns:p14="http://schemas.microsoft.com/office/powerpoint/2010/main" val="384666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1070264" y="1018309"/>
            <a:ext cx="10434348" cy="5001491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pl-PL" sz="3600" b="1" dirty="0"/>
              <a:t>Związek  Nauczycielstwa  Polskiego    jest  jednolitym, dobrowolnym, niezależnym i samorządnym związkiem zawodowym pracowników oświaty i wychowania, szkolnictwa wyższego i </a:t>
            </a:r>
            <a:r>
              <a:rPr lang="pl-PL" sz="3600" b="1" dirty="0" smtClean="0"/>
              <a:t>nauki zrzeszający około 300 000 członków.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216756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06682" y="624110"/>
            <a:ext cx="10162309" cy="5755908"/>
          </a:xfrm>
        </p:spPr>
        <p:txBody>
          <a:bodyPr>
            <a:noAutofit/>
          </a:bodyPr>
          <a:lstStyle/>
          <a:p>
            <a:r>
              <a:rPr lang="pl-PL" sz="2400" dirty="0"/>
              <a:t>Zakładowa organizacja związkowa</a:t>
            </a:r>
            <a:br>
              <a:rPr lang="pl-PL" sz="2400" dirty="0"/>
            </a:br>
            <a:r>
              <a:rPr lang="pl-PL" sz="2400" dirty="0"/>
              <a:t>Art. 26. Do zakresu działania zakładowej organizacji związkowej należy w szczególności:</a:t>
            </a:r>
            <a:br>
              <a:rPr lang="pl-PL" sz="2400" dirty="0"/>
            </a:br>
            <a:r>
              <a:rPr lang="pl-PL" sz="2400" dirty="0"/>
              <a:t>1)   zajmowanie stanowiska w indywidualnych sprawach pracowniczych w zakresie unormowanym w przepisach prawa </a:t>
            </a:r>
            <a:r>
              <a:rPr lang="pl-PL" sz="2400" dirty="0" smtClean="0"/>
              <a:t>pracy</a:t>
            </a:r>
            <a:r>
              <a:rPr lang="pl-PL" sz="2400" dirty="0"/>
              <a:t>;</a:t>
            </a:r>
            <a:br>
              <a:rPr lang="pl-PL" sz="2400" dirty="0"/>
            </a:br>
            <a:r>
              <a:rPr lang="pl-PL" sz="2400" dirty="0"/>
              <a:t>2)   zajmowanie stanowiska wobec pracodawcy i organu samorządu załogi w sprawach dotyczących zbiorowych interesów </a:t>
            </a:r>
            <a:r>
              <a:rPr lang="pl-PL" sz="2400" dirty="0" smtClean="0"/>
              <a:t>i </a:t>
            </a:r>
            <a:r>
              <a:rPr lang="pl-PL" sz="2400" dirty="0"/>
              <a:t>praw pracowników;</a:t>
            </a:r>
            <a:br>
              <a:rPr lang="pl-PL" sz="2400" dirty="0"/>
            </a:br>
            <a:r>
              <a:rPr lang="pl-PL" sz="2400" dirty="0"/>
              <a:t>3)   sprawowanie kontroli nad przestrzeganiem w zakładzie pracy przepisów prawa pracy, a w szczególności przepisów </a:t>
            </a:r>
            <a:r>
              <a:rPr lang="pl-PL" sz="2400" dirty="0" smtClean="0"/>
              <a:t>oraz </a:t>
            </a:r>
            <a:r>
              <a:rPr lang="pl-PL" sz="2400" dirty="0"/>
              <a:t>zasad bezpieczeństwa i higieny pracy;</a:t>
            </a:r>
            <a:br>
              <a:rPr lang="pl-PL" sz="2400" dirty="0"/>
            </a:br>
            <a:r>
              <a:rPr lang="pl-PL" sz="2400" dirty="0"/>
              <a:t>4)   kierowanie działalnością społecznej inspekcji pracy i współdziałanie z państwową inspekcją pracy;</a:t>
            </a:r>
            <a:br>
              <a:rPr lang="pl-PL" sz="2400" dirty="0"/>
            </a:br>
            <a:r>
              <a:rPr lang="pl-PL" sz="2400" dirty="0"/>
              <a:t>5)   zajmowanie się warunkami życia emerytów i rencistów.</a:t>
            </a:r>
          </a:p>
        </p:txBody>
      </p:sp>
    </p:spTree>
    <p:extLst>
      <p:ext uri="{BB962C8B-B14F-4D97-AF65-F5344CB8AC3E}">
        <p14:creationId xmlns:p14="http://schemas.microsoft.com/office/powerpoint/2010/main" val="1421578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8989" y="542628"/>
            <a:ext cx="10361998" cy="5405499"/>
          </a:xfrm>
        </p:spPr>
        <p:txBody>
          <a:bodyPr>
            <a:noAutofit/>
          </a:bodyPr>
          <a:lstStyle/>
          <a:p>
            <a:r>
              <a:rPr lang="pl-PL" sz="2400" dirty="0"/>
              <a:t>Art. 27. 1. Ustalanie zasad wykorzystania zakładowego funduszu świadczeń socjalnych, w tym podział środków z tego </a:t>
            </a:r>
            <a:br>
              <a:rPr lang="pl-PL" sz="2400" dirty="0"/>
            </a:br>
            <a:r>
              <a:rPr lang="pl-PL" sz="2400" dirty="0"/>
              <a:t>funduszu na poszczególne cele i rodzaje działalności, ustala pracodawca w regulaminie uzgodnionym z zakładową </a:t>
            </a:r>
            <a:r>
              <a:rPr lang="pl-PL" sz="2400" dirty="0" smtClean="0"/>
              <a:t>organizacją </a:t>
            </a:r>
            <a:r>
              <a:rPr lang="pl-PL" sz="2400" dirty="0"/>
              <a:t>związkową.</a:t>
            </a:r>
            <a:br>
              <a:rPr lang="pl-PL" sz="2400" dirty="0"/>
            </a:br>
            <a:r>
              <a:rPr lang="pl-PL" sz="2400" dirty="0"/>
              <a:t>2. Przyznawanie pracownikom świadczeń z funduszu, o którym mowa w ust. 1, dokonywane jest w uzgodnieniu z </a:t>
            </a:r>
            <a:r>
              <a:rPr lang="pl-PL" sz="2400" dirty="0" smtClean="0"/>
              <a:t>zakładową </a:t>
            </a:r>
            <a:r>
              <a:rPr lang="pl-PL" sz="2400" dirty="0"/>
              <a:t>organizacją związkową.</a:t>
            </a:r>
            <a:br>
              <a:rPr lang="pl-PL" sz="2400" dirty="0"/>
            </a:br>
            <a:r>
              <a:rPr lang="pl-PL" sz="2400" dirty="0" smtClean="0"/>
              <a:t>3. Regulaminy </a:t>
            </a:r>
            <a:r>
              <a:rPr lang="pl-PL" sz="2400" dirty="0"/>
              <a:t>nagród i premiowania są ustalane i zmieniane w uzgodnieniu z zakładową organizacją związkową; </a:t>
            </a:r>
            <a:br>
              <a:rPr lang="pl-PL" sz="2400" dirty="0"/>
            </a:br>
            <a:r>
              <a:rPr lang="pl-PL" sz="2400" dirty="0"/>
              <a:t>dotyczy to również zasad podziału środków na wynagrodzenia dla pracowników zatrudnionych w państwowej jednostce </a:t>
            </a:r>
            <a:br>
              <a:rPr lang="pl-PL" sz="2400" dirty="0"/>
            </a:br>
            <a:r>
              <a:rPr lang="pl-PL" sz="2400" dirty="0"/>
              <a:t>sfery budżetowej.</a:t>
            </a:r>
          </a:p>
        </p:txBody>
      </p:sp>
    </p:spTree>
    <p:extLst>
      <p:ext uri="{BB962C8B-B14F-4D97-AF65-F5344CB8AC3E}">
        <p14:creationId xmlns:p14="http://schemas.microsoft.com/office/powerpoint/2010/main" val="2469190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633845" y="-94273"/>
            <a:ext cx="11305310" cy="65334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400" b="0" i="0" u="none" strike="noStrike" kern="1200" cap="none" spc="0" baseline="0">
                <a:solidFill>
                  <a:srgbClr val="050505"/>
                </a:solidFill>
                <a:uFillTx/>
                <a:latin typeface="Liberation Serif" pitchFamily="18"/>
              </a:defRPr>
            </a:lvl1pPr>
          </a:lstStyle>
          <a:p>
            <a:r>
              <a:rPr lang="pl-PL" sz="3266" b="1" u="sng" dirty="0">
                <a:latin typeface="+mn-lt"/>
              </a:rPr>
              <a:t>Ustawa o związkach zawodowych</a:t>
            </a:r>
            <a:br>
              <a:rPr lang="pl-PL" sz="3266" b="1" u="sng" dirty="0">
                <a:latin typeface="+mn-lt"/>
              </a:rPr>
            </a:br>
            <a:r>
              <a:rPr lang="pl-PL" sz="3266" b="1" u="sng" dirty="0">
                <a:latin typeface="+mn-lt"/>
              </a:rPr>
              <a:t/>
            </a:r>
            <a:br>
              <a:rPr lang="pl-PL" sz="3266" b="1" u="sng" dirty="0">
                <a:latin typeface="+mn-lt"/>
              </a:rPr>
            </a:br>
            <a:r>
              <a:rPr lang="pl-PL" sz="3266" b="1" dirty="0">
                <a:latin typeface="+mn-lt"/>
              </a:rPr>
              <a:t>Art. 23, a przede wszystkim art. 26</a:t>
            </a:r>
            <a:r>
              <a:rPr lang="pl-PL" sz="3266" dirty="0">
                <a:latin typeface="+mn-lt"/>
              </a:rPr>
              <a:t> tejże ustawy,  </a:t>
            </a:r>
            <a:r>
              <a:rPr lang="pl-PL" sz="3266" b="1" dirty="0">
                <a:latin typeface="+mn-lt"/>
              </a:rPr>
              <a:t>art. 27 i 30</a:t>
            </a:r>
            <a:r>
              <a:rPr lang="pl-PL" sz="3266" dirty="0">
                <a:latin typeface="+mn-lt"/>
              </a:rPr>
              <a:t> – oznacza to, że to </a:t>
            </a:r>
            <a:r>
              <a:rPr lang="pl-PL" sz="3266" b="1" i="1" dirty="0">
                <a:solidFill>
                  <a:srgbClr val="C20A0A"/>
                </a:solidFill>
                <a:latin typeface="+mn-lt"/>
              </a:rPr>
              <a:t>prezes jako przedstawiciel zakładowej organizacji związkowej, reprezentując Zarząd na zewnątrz</a:t>
            </a:r>
            <a:r>
              <a:rPr lang="pl-PL" sz="3266" dirty="0">
                <a:latin typeface="+mn-lt"/>
              </a:rPr>
              <a:t> </a:t>
            </a:r>
            <a:r>
              <a:rPr lang="pl-PL" sz="3266" b="1" dirty="0">
                <a:solidFill>
                  <a:srgbClr val="C20A0A"/>
                </a:solidFill>
                <a:latin typeface="+mn-lt"/>
              </a:rPr>
              <a:t>ma obowiązek</a:t>
            </a:r>
            <a:r>
              <a:rPr lang="pl-PL" sz="3266" dirty="0">
                <a:latin typeface="+mn-lt"/>
              </a:rPr>
              <a:t>:</a:t>
            </a:r>
            <a:br>
              <a:rPr lang="pl-PL" sz="3266" dirty="0">
                <a:latin typeface="+mn-lt"/>
              </a:rPr>
            </a:br>
            <a:r>
              <a:rPr lang="pl-PL" sz="3266" dirty="0">
                <a:latin typeface="+mn-lt"/>
              </a:rPr>
              <a:t>1/ wystąpienia do pracodawców o:</a:t>
            </a:r>
            <a:br>
              <a:rPr lang="pl-PL" sz="3266" dirty="0">
                <a:latin typeface="+mn-lt"/>
              </a:rPr>
            </a:br>
            <a:r>
              <a:rPr lang="pl-PL" sz="3266" dirty="0">
                <a:latin typeface="+mn-lt"/>
              </a:rPr>
              <a:t>- uzgadnianie i ustalenie regulaminu  </a:t>
            </a:r>
            <a:br>
              <a:rPr lang="pl-PL" sz="3266" dirty="0">
                <a:latin typeface="+mn-lt"/>
              </a:rPr>
            </a:br>
            <a:r>
              <a:rPr lang="pl-PL" sz="3266" dirty="0">
                <a:latin typeface="+mn-lt"/>
              </a:rPr>
              <a:t>  wynagradzania, premiowania, przyznawania </a:t>
            </a:r>
            <a:br>
              <a:rPr lang="pl-PL" sz="3266" dirty="0">
                <a:latin typeface="+mn-lt"/>
              </a:rPr>
            </a:br>
            <a:r>
              <a:rPr lang="pl-PL" sz="3266" dirty="0">
                <a:latin typeface="+mn-lt"/>
              </a:rPr>
              <a:t>  nagród,</a:t>
            </a:r>
            <a:br>
              <a:rPr lang="pl-PL" sz="3266" dirty="0">
                <a:latin typeface="+mn-lt"/>
              </a:rPr>
            </a:br>
            <a:r>
              <a:rPr lang="pl-PL" sz="3266" dirty="0">
                <a:latin typeface="+mn-lt"/>
              </a:rPr>
              <a:t>- uzgadnianie regulaminu funduszu świadczeń </a:t>
            </a:r>
            <a:br>
              <a:rPr lang="pl-PL" sz="3266" dirty="0">
                <a:latin typeface="+mn-lt"/>
              </a:rPr>
            </a:br>
            <a:r>
              <a:rPr lang="pl-PL" sz="3266" dirty="0">
                <a:latin typeface="+mn-lt"/>
              </a:rPr>
              <a:t>   socjalnych,</a:t>
            </a:r>
            <a:br>
              <a:rPr lang="pl-PL" sz="3266" dirty="0">
                <a:latin typeface="+mn-lt"/>
              </a:rPr>
            </a:br>
            <a:r>
              <a:rPr lang="pl-PL" sz="3266" dirty="0">
                <a:latin typeface="+mn-lt"/>
              </a:rPr>
              <a:t>- uzgadnianie regulaminu pracy,</a:t>
            </a:r>
          </a:p>
        </p:txBody>
      </p:sp>
    </p:spTree>
    <p:extLst>
      <p:ext uri="{BB962C8B-B14F-4D97-AF65-F5344CB8AC3E}">
        <p14:creationId xmlns:p14="http://schemas.microsoft.com/office/powerpoint/2010/main" val="150433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Najważniejsze działania ZNP w kadencji 2010-2014 w zakresie: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779318" y="1905001"/>
            <a:ext cx="10725294" cy="4641272"/>
          </a:xfrm>
        </p:spPr>
        <p:txBody>
          <a:bodyPr>
            <a:normAutofit lnSpcReduction="10000"/>
          </a:bodyPr>
          <a:lstStyle/>
          <a:p>
            <a:r>
              <a:rPr lang="pl-PL" sz="3600" b="1" dirty="0"/>
              <a:t> systemu </a:t>
            </a:r>
            <a:r>
              <a:rPr lang="pl-PL" sz="3600" b="1" dirty="0" smtClean="0"/>
              <a:t>oświaty: </a:t>
            </a:r>
          </a:p>
          <a:p>
            <a:r>
              <a:rPr lang="pl-PL" sz="2400" dirty="0"/>
              <a:t>skuteczne  blokowanie  niekorzystnych  zmian  w  ustawie  o  systemie  oświaty, </a:t>
            </a:r>
            <a:r>
              <a:rPr lang="pl-PL" sz="2400" dirty="0" smtClean="0"/>
              <a:t>forsowanych  </a:t>
            </a:r>
            <a:r>
              <a:rPr lang="pl-PL" sz="2400" dirty="0"/>
              <a:t>przez  stronę  samorządową  i  rządową  w  2012  i  2013  r.,  </a:t>
            </a:r>
            <a:r>
              <a:rPr lang="pl-PL" sz="2400" dirty="0" smtClean="0"/>
              <a:t>m.in. dotyczących </a:t>
            </a:r>
            <a:r>
              <a:rPr lang="pl-PL" sz="2400" dirty="0"/>
              <a:t>przekazywania szkół i placówek oświatowych innym podmiotom </a:t>
            </a:r>
            <a:r>
              <a:rPr lang="pl-PL" sz="2400" dirty="0" smtClean="0"/>
              <a:t>bez  </a:t>
            </a:r>
            <a:r>
              <a:rPr lang="pl-PL" sz="2400" dirty="0"/>
              <a:t>względu  na  liczbę  uczniów  (propozycje  samorządów,  2012</a:t>
            </a:r>
            <a:r>
              <a:rPr lang="pl-PL" sz="2400" dirty="0" smtClean="0"/>
              <a:t>)</a:t>
            </a:r>
          </a:p>
          <a:p>
            <a:r>
              <a:rPr lang="pl-PL" sz="2400" dirty="0"/>
              <a:t>zatrudniania </a:t>
            </a:r>
            <a:r>
              <a:rPr lang="pl-PL" sz="2400" dirty="0" smtClean="0"/>
              <a:t>w  </a:t>
            </a:r>
            <a:r>
              <a:rPr lang="pl-PL" sz="2400" dirty="0"/>
              <a:t>szkołach  podstawowych  nauczycieli  na  podstawie  Kodeksu  pracy </a:t>
            </a:r>
            <a:r>
              <a:rPr lang="pl-PL" sz="2400" dirty="0" smtClean="0"/>
              <a:t>(</a:t>
            </a:r>
            <a:r>
              <a:rPr lang="pl-PL" sz="2400" dirty="0"/>
              <a:t>propozycje rządowe, 2013</a:t>
            </a:r>
            <a:r>
              <a:rPr lang="pl-PL" sz="2400" dirty="0" smtClean="0"/>
              <a:t>)</a:t>
            </a:r>
          </a:p>
          <a:p>
            <a:r>
              <a:rPr lang="pl-PL" sz="2400" dirty="0"/>
              <a:t>zorganizowanie ogólnopolskiej manifestacji ZNP </a:t>
            </a:r>
            <a:r>
              <a:rPr lang="pl-PL" sz="2400" dirty="0" smtClean="0"/>
              <a:t>pod </a:t>
            </a:r>
            <a:r>
              <a:rPr lang="pl-PL" sz="2400" dirty="0"/>
              <a:t>hasłem DOŚĆ  TEGO, wyrażającej sprzeciw wobec podjętej przez </a:t>
            </a:r>
            <a:r>
              <a:rPr lang="pl-PL" sz="2400" dirty="0" smtClean="0"/>
              <a:t>stroną rządową  </a:t>
            </a:r>
            <a:r>
              <a:rPr lang="pl-PL" sz="2400" dirty="0"/>
              <a:t>próby  wprowadzenia  niekorzystnych  zmian  w  ustawie  o  systemie </a:t>
            </a:r>
            <a:r>
              <a:rPr lang="pl-PL" sz="2400" dirty="0" smtClean="0"/>
              <a:t>oświaty </a:t>
            </a:r>
            <a:r>
              <a:rPr lang="pl-PL" sz="2400" dirty="0"/>
              <a:t>(23 listopada, 2013)</a:t>
            </a:r>
          </a:p>
        </p:txBody>
      </p:sp>
    </p:spTree>
    <p:extLst>
      <p:ext uri="{BB962C8B-B14F-4D97-AF65-F5344CB8AC3E}">
        <p14:creationId xmlns:p14="http://schemas.microsoft.com/office/powerpoint/2010/main" val="773833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statusu zawodowego </a:t>
            </a:r>
            <a:r>
              <a:rPr lang="pl-PL" b="1" dirty="0" smtClean="0"/>
              <a:t>nauczycieli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9318" y="1485899"/>
            <a:ext cx="10725294" cy="5081155"/>
          </a:xfrm>
        </p:spPr>
        <p:txBody>
          <a:bodyPr>
            <a:normAutofit/>
          </a:bodyPr>
          <a:lstStyle/>
          <a:p>
            <a:r>
              <a:rPr lang="pl-PL" sz="2000" dirty="0"/>
              <a:t>podpisanie  z  klubami  parlamentarnymi  (PO,  SLD,  PSL,  PJN)  Porozumienia </a:t>
            </a:r>
            <a:r>
              <a:rPr lang="pl-PL" sz="2000" dirty="0" smtClean="0"/>
              <a:t>na </a:t>
            </a:r>
            <a:r>
              <a:rPr lang="pl-PL" sz="2000" dirty="0"/>
              <a:t>rzecz statusu zawodowego nauczycieli (2011); w Porozumieniu uznano za </a:t>
            </a:r>
            <a:r>
              <a:rPr lang="pl-PL" sz="2000" dirty="0" smtClean="0"/>
              <a:t>konieczne  </a:t>
            </a:r>
            <a:r>
              <a:rPr lang="pl-PL" sz="2000" dirty="0"/>
              <a:t>centralne,  na  poziomie  ustawy,  regulowanie  najważniejszych </a:t>
            </a:r>
            <a:r>
              <a:rPr lang="pl-PL" sz="2000" dirty="0" smtClean="0"/>
              <a:t>kwestii  </a:t>
            </a:r>
            <a:r>
              <a:rPr lang="pl-PL" sz="2000" dirty="0"/>
              <a:t>dotyczących  zawodu  nauczyciela,  tj.  zasad  zatrudniania </a:t>
            </a:r>
            <a:r>
              <a:rPr lang="pl-PL" sz="2000" dirty="0" smtClean="0"/>
              <a:t>i  </a:t>
            </a:r>
            <a:r>
              <a:rPr lang="pl-PL" sz="2000" dirty="0"/>
              <a:t>zwalniania,  maksymalnego  wymiaru  pensum </a:t>
            </a:r>
            <a:r>
              <a:rPr lang="pl-PL" sz="2000" dirty="0" smtClean="0"/>
              <a:t>dydaktycznego,  </a:t>
            </a:r>
            <a:r>
              <a:rPr lang="pl-PL" sz="2000" dirty="0"/>
              <a:t>gwarantowanej  minimalnej </a:t>
            </a:r>
            <a:r>
              <a:rPr lang="pl-PL" sz="2000" dirty="0" smtClean="0"/>
              <a:t>wysokości  </a:t>
            </a:r>
            <a:r>
              <a:rPr lang="pl-PL" sz="2000" dirty="0"/>
              <a:t>wynagrodzenia,  awansu  zawodowego  i  przysługujących </a:t>
            </a:r>
            <a:r>
              <a:rPr lang="pl-PL" sz="2000" dirty="0" smtClean="0"/>
              <a:t>nauczycielom </a:t>
            </a:r>
            <a:r>
              <a:rPr lang="pl-PL" sz="2000" dirty="0"/>
              <a:t>świadczeń </a:t>
            </a:r>
            <a:r>
              <a:rPr lang="pl-PL" sz="2000" dirty="0" smtClean="0"/>
              <a:t>pracowniczych.</a:t>
            </a:r>
          </a:p>
          <a:p>
            <a:r>
              <a:rPr lang="pl-PL" sz="2000" dirty="0"/>
              <a:t>skuteczne  blokowanie  niekorzystnych  zmian  w  ustawie  Karta  Nauczyciela,                        </a:t>
            </a:r>
            <a:r>
              <a:rPr lang="pl-PL" sz="2000" dirty="0" smtClean="0"/>
              <a:t> forsowanych </a:t>
            </a:r>
            <a:r>
              <a:rPr lang="pl-PL" sz="2000" dirty="0"/>
              <a:t>w 2012 r. i 2013 r. przez stronę samorządową (m. in. dot. objęcia </a:t>
            </a:r>
            <a:r>
              <a:rPr lang="pl-PL" sz="2000" dirty="0" smtClean="0"/>
              <a:t> przepisami  </a:t>
            </a:r>
            <a:r>
              <a:rPr lang="pl-PL" sz="2000" dirty="0"/>
              <a:t>KN  tylko  nauczycieli  „tablicowych”,  zmiany  zasad  zatrudniania </a:t>
            </a:r>
            <a:r>
              <a:rPr lang="pl-PL" sz="2000" dirty="0" smtClean="0"/>
              <a:t>nauczycieli</a:t>
            </a:r>
            <a:r>
              <a:rPr lang="pl-PL" sz="2000" dirty="0"/>
              <a:t>,  ograniczenia  systemu  awansu  zawodowego  do  stopnia </a:t>
            </a:r>
            <a:r>
              <a:rPr lang="pl-PL" sz="2000" dirty="0" smtClean="0"/>
              <a:t>nauczyciela  </a:t>
            </a:r>
            <a:r>
              <a:rPr lang="pl-PL" sz="2000" dirty="0"/>
              <a:t>mianowanego)  oraz  rządową  (m.in.  dot.  zmiany  systemu </a:t>
            </a:r>
            <a:r>
              <a:rPr lang="pl-PL" sz="2000" dirty="0" smtClean="0"/>
              <a:t>wynagradzania </a:t>
            </a:r>
            <a:r>
              <a:rPr lang="pl-PL" sz="2000" dirty="0"/>
              <a:t>nauczycieli, zmiany zasad udzielania urlopu wypoczynkowego </a:t>
            </a:r>
            <a:r>
              <a:rPr lang="pl-PL" sz="2000" dirty="0" smtClean="0"/>
              <a:t>i  </a:t>
            </a:r>
            <a:r>
              <a:rPr lang="pl-PL" sz="2000" dirty="0"/>
              <a:t>zdrowotnego,  likwidacji  uprawnień  socjalnych, </a:t>
            </a:r>
          </a:p>
        </p:txBody>
      </p:sp>
    </p:spTree>
    <p:extLst>
      <p:ext uri="{BB962C8B-B14F-4D97-AF65-F5344CB8AC3E}">
        <p14:creationId xmlns:p14="http://schemas.microsoft.com/office/powerpoint/2010/main" val="389837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063" y="197427"/>
            <a:ext cx="11419609" cy="65774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W okręgu mazowieckim zrzeszonych jest około 23.800 członków, w tym 17.100 nauczycieli, 3.000 pracowników niepedagogicznych (12,6%)oraz 3.700 emerytów (15,5%). W kadencji 2010 – 2014 ubyło blisko 700 członków w tym 439 emerytów.</a:t>
            </a:r>
            <a:br>
              <a:rPr lang="pl-PL" dirty="0" smtClean="0"/>
            </a:br>
            <a:r>
              <a:rPr lang="pl-PL" dirty="0" smtClean="0"/>
              <a:t>W Oddziale przysuskim zrzeszamy 260 pracujących członków ZNP w tym 8 pracowników </a:t>
            </a:r>
            <a:r>
              <a:rPr lang="pl-PL" dirty="0" err="1" smtClean="0"/>
              <a:t>niepedgogicznych</a:t>
            </a:r>
            <a:r>
              <a:rPr lang="pl-PL" dirty="0" smtClean="0"/>
              <a:t> (3,1%)  oraz 34 emerytów (8,6%). W poprzedniej kadencji ubyło 135 członków!!!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77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l-PL" b="1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</a:rPr>
              <a:t>Członkostwo w ZNP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1328771" y="1693719"/>
            <a:ext cx="10175840" cy="4581148"/>
          </a:xfrm>
        </p:spPr>
        <p:txBody>
          <a:bodyPr>
            <a:normAutofit/>
          </a:bodyPr>
          <a:lstStyle/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b="1" dirty="0"/>
              <a:t>Członkami  ZNP  mogą  być  pracownicy  zatrudnieni  w  szkołach, przedszkolach,  placówkach  wychowawczych,  opiekuńczych  i  specjalnych,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b="1" dirty="0"/>
              <a:t> Członek ZNP nie może należeć do innego związku zawodowego,  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200" b="1" dirty="0"/>
              <a:t> Dowodem przynależności do ZNP jest ważna legitymacja członkowska.</a:t>
            </a:r>
          </a:p>
        </p:txBody>
      </p:sp>
    </p:spTree>
    <p:extLst>
      <p:ext uri="{BB962C8B-B14F-4D97-AF65-F5344CB8AC3E}">
        <p14:creationId xmlns:p14="http://schemas.microsoft.com/office/powerpoint/2010/main" val="161613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653" y="1827950"/>
            <a:ext cx="4994266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970534" y="68731"/>
            <a:ext cx="7198270" cy="951956"/>
          </a:xfrm>
        </p:spPr>
        <p:txBody>
          <a:bodyPr/>
          <a:lstStyle/>
          <a:p>
            <a:pPr lvl="0"/>
            <a:r>
              <a:rPr lang="pl-PL" b="1" dirty="0">
                <a:solidFill>
                  <a:srgbClr val="FF0000"/>
                </a:solidFill>
              </a:rPr>
              <a:t>Członek ma prawo: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893617" y="951957"/>
            <a:ext cx="11170227" cy="5906043"/>
          </a:xfrm>
        </p:spPr>
        <p:txBody>
          <a:bodyPr>
            <a:noAutofit/>
          </a:bodyPr>
          <a:lstStyle/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3600" dirty="0"/>
              <a:t> </a:t>
            </a:r>
            <a:r>
              <a:rPr lang="pl-PL" sz="2800" dirty="0"/>
              <a:t>wybierać i być wybieranym do wszystkich władz i organów statutowych ZNP,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800" dirty="0"/>
              <a:t> oceniać  na  zebraniach, zjazdach  działalność  zarządów  i  rad wszystkich szczebli,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800" dirty="0"/>
              <a:t>korzystać bezpłatnie ze związkowego poradnictwa prawnego,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800" dirty="0"/>
              <a:t>zwracać się do władz i </a:t>
            </a:r>
            <a:r>
              <a:rPr lang="pl-PL" sz="2800" dirty="0">
                <a:hlinkClick r:id="rId3" action="ppaction://hlinkfile"/>
              </a:rPr>
              <a:t>organów </a:t>
            </a:r>
            <a:r>
              <a:rPr lang="pl-PL" sz="2800" dirty="0"/>
              <a:t>statutowych ZNP w sprawach pracowniczych, społecznych i zawodowych,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800" dirty="0"/>
              <a:t> korzystać  z  zasiłków  z  tytułu  urodzenia  dziecka  lub  zgonu  członka  rodziny oraz innych świadczeń,</a:t>
            </a:r>
          </a:p>
          <a:p>
            <a:pPr lvl="0">
              <a:buClr>
                <a:srgbClr val="050505"/>
              </a:buClr>
              <a:buSzPct val="25000"/>
              <a:buFont typeface="StarSymbol"/>
              <a:buChar char="●"/>
            </a:pPr>
            <a:r>
              <a:rPr lang="pl-PL" sz="2800" dirty="0"/>
              <a:t> korzystać z diet i zwrotu kosztów w związku z pełnieniem funkcji we władzach ZNP i organach statutowych</a:t>
            </a:r>
          </a:p>
        </p:txBody>
      </p:sp>
    </p:spTree>
    <p:extLst>
      <p:ext uri="{BB962C8B-B14F-4D97-AF65-F5344CB8AC3E}">
        <p14:creationId xmlns:p14="http://schemas.microsoft.com/office/powerpoint/2010/main" val="177346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33350" y="426027"/>
            <a:ext cx="8915399" cy="2262781"/>
          </a:xfrm>
        </p:spPr>
        <p:txBody>
          <a:bodyPr/>
          <a:lstStyle/>
          <a:p>
            <a:r>
              <a:rPr lang="pl-PL" dirty="0" smtClean="0"/>
              <a:t>Co mi daje Związek!?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1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932709" y="536257"/>
            <a:ext cx="8769927" cy="1684529"/>
          </a:xfrm>
        </p:spPr>
        <p:txBody>
          <a:bodyPr>
            <a:noAutofit/>
          </a:bodyPr>
          <a:lstStyle/>
          <a:p>
            <a:pPr lvl="0"/>
            <a:r>
              <a:rPr lang="pl-PL" b="1" dirty="0">
                <a:solidFill>
                  <a:srgbClr val="FF0000"/>
                </a:solidFill>
              </a:rPr>
              <a:t> Celem ZNP jest:  </a:t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>obrona godności, praw i interesów członków ZNP poprzez: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1091044" y="2488582"/>
            <a:ext cx="10016837" cy="4223945"/>
          </a:xfrm>
        </p:spPr>
        <p:txBody>
          <a:bodyPr>
            <a:noAutofit/>
          </a:bodyPr>
          <a:lstStyle/>
          <a:p>
            <a:pPr lvl="0">
              <a:buClr>
                <a:srgbClr val="050505"/>
              </a:buClr>
              <a:buSzPct val="25000"/>
            </a:pPr>
            <a:r>
              <a:rPr lang="pl-PL" sz="2000" dirty="0" smtClean="0"/>
              <a:t>- </a:t>
            </a:r>
            <a:r>
              <a:rPr lang="pl-PL" sz="2800" b="1" dirty="0"/>
              <a:t>uczestniczenie  w  tworzeniu  aktów  prawnych  dotyczących  statusu  prawnego pracowników oświaty</a:t>
            </a:r>
            <a:r>
              <a:rPr lang="pl-PL" sz="2800" b="1" dirty="0" smtClean="0"/>
              <a:t>,</a:t>
            </a:r>
          </a:p>
          <a:p>
            <a:pPr lvl="0">
              <a:buClr>
                <a:srgbClr val="050505"/>
              </a:buClr>
              <a:buSzPct val="25000"/>
            </a:pPr>
            <a:r>
              <a:rPr lang="pl-PL" sz="2800" b="1" dirty="0" smtClean="0"/>
              <a:t>- </a:t>
            </a:r>
            <a:r>
              <a:rPr lang="pl-PL" sz="2800" b="1" dirty="0"/>
              <a:t>opiniowanie  aktów  prawnych  dotyczących  oświaty,</a:t>
            </a:r>
          </a:p>
          <a:p>
            <a:pPr lvl="0">
              <a:buClr>
                <a:srgbClr val="050505"/>
              </a:buClr>
              <a:buSzPct val="25000"/>
            </a:pPr>
            <a:r>
              <a:rPr lang="pl-PL" sz="2800" b="1" dirty="0"/>
              <a:t> - podejmowanie  działań  mających  na  celu  poprawę  warunków  życia  i  pracy członków ZNP oraz udzielanie im i członkom ich rodzin pomocy materialnej</a:t>
            </a:r>
          </a:p>
        </p:txBody>
      </p:sp>
    </p:spTree>
    <p:extLst>
      <p:ext uri="{BB962C8B-B14F-4D97-AF65-F5344CB8AC3E}">
        <p14:creationId xmlns:p14="http://schemas.microsoft.com/office/powerpoint/2010/main" val="2837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1111827" y="475596"/>
            <a:ext cx="10037618" cy="5939414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  <a:buClr>
                <a:srgbClr val="050505"/>
              </a:buClr>
              <a:buSzPct val="25000"/>
            </a:pPr>
            <a:r>
              <a:rPr lang="pl-PL" sz="3200" b="1" dirty="0" smtClean="0"/>
              <a:t>- wyrażanie  </a:t>
            </a:r>
            <a:r>
              <a:rPr lang="pl-PL" sz="3200" b="1" dirty="0"/>
              <a:t>sprzeciwu  wobec  pracodawców  naruszających  interesy  i  prawa pracownicze i związkowe</a:t>
            </a:r>
            <a:r>
              <a:rPr lang="pl-PL" sz="3200" b="1" dirty="0" smtClean="0"/>
              <a:t>,</a:t>
            </a:r>
            <a:endParaRPr lang="pl-PL" sz="3200" b="1" dirty="0"/>
          </a:p>
          <a:p>
            <a:pPr lvl="0">
              <a:spcAft>
                <a:spcPts val="600"/>
              </a:spcAft>
              <a:buClr>
                <a:srgbClr val="050505"/>
              </a:buClr>
              <a:buSzPct val="25000"/>
            </a:pPr>
            <a:r>
              <a:rPr lang="pl-PL" sz="3200" b="1" dirty="0" smtClean="0"/>
              <a:t> - organizowanie </a:t>
            </a:r>
            <a:r>
              <a:rPr lang="pl-PL" sz="3200" b="1" dirty="0"/>
              <a:t>poradnictwa </a:t>
            </a:r>
            <a:r>
              <a:rPr lang="pl-PL" sz="3200" b="1" dirty="0" smtClean="0"/>
              <a:t>prawnego,</a:t>
            </a:r>
          </a:p>
          <a:p>
            <a:pPr lvl="0">
              <a:spcAft>
                <a:spcPts val="600"/>
              </a:spcAft>
              <a:buClr>
                <a:srgbClr val="050505"/>
              </a:buClr>
              <a:buSzPct val="25000"/>
            </a:pPr>
            <a:r>
              <a:rPr lang="pl-PL" sz="3200" b="1" dirty="0"/>
              <a:t> </a:t>
            </a:r>
            <a:r>
              <a:rPr lang="pl-PL" sz="3200" b="1" dirty="0" smtClean="0"/>
              <a:t>- organizowanie </a:t>
            </a:r>
            <a:r>
              <a:rPr lang="pl-PL" sz="3200" b="1" dirty="0"/>
              <a:t>szkoleń i kursów związkowych,  </a:t>
            </a:r>
          </a:p>
          <a:p>
            <a:pPr lvl="0">
              <a:spcAft>
                <a:spcPts val="600"/>
              </a:spcAft>
              <a:buClr>
                <a:srgbClr val="050505"/>
              </a:buClr>
              <a:buSzPct val="25000"/>
            </a:pPr>
            <a:r>
              <a:rPr lang="pl-PL" sz="3200" b="1" dirty="0" smtClean="0"/>
              <a:t> - rozwijanie  </a:t>
            </a:r>
            <a:r>
              <a:rPr lang="pl-PL" sz="3200" b="1" dirty="0"/>
              <a:t>działalności  oświatowo-kulturalnej,  turystyczno-krajoznawczej i sportowej.</a:t>
            </a:r>
          </a:p>
        </p:txBody>
      </p:sp>
    </p:spTree>
    <p:extLst>
      <p:ext uri="{BB962C8B-B14F-4D97-AF65-F5344CB8AC3E}">
        <p14:creationId xmlns:p14="http://schemas.microsoft.com/office/powerpoint/2010/main" val="168928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1790</TotalTime>
  <Words>1104</Words>
  <Application>Microsoft Office PowerPoint</Application>
  <PresentationFormat>Panoramiczny</PresentationFormat>
  <Paragraphs>101</Paragraphs>
  <Slides>24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13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8" baseType="lpstr">
      <vt:lpstr>Arial</vt:lpstr>
      <vt:lpstr>Calibri</vt:lpstr>
      <vt:lpstr>Century Gothic</vt:lpstr>
      <vt:lpstr>Droid Sans Fallback</vt:lpstr>
      <vt:lpstr>Garamond</vt:lpstr>
      <vt:lpstr>Georgia</vt:lpstr>
      <vt:lpstr>Liberation Sans</vt:lpstr>
      <vt:lpstr>Lohit Hindi</vt:lpstr>
      <vt:lpstr>Segoe UI</vt:lpstr>
      <vt:lpstr>StarSymbol</vt:lpstr>
      <vt:lpstr>Tahoma</vt:lpstr>
      <vt:lpstr>Times New Roman</vt:lpstr>
      <vt:lpstr>Wingdings 3</vt:lpstr>
      <vt:lpstr>Smuga</vt:lpstr>
      <vt:lpstr>RAZEM JESTEŚMY SILNI</vt:lpstr>
      <vt:lpstr>Prezentacja programu PowerPoint</vt:lpstr>
      <vt:lpstr>W okręgu mazowieckim zrzeszonych jest około 23.800 członków, w tym 17.100 nauczycieli, 3.000 pracowników niepedagogicznych (12,6%)oraz 3.700 emerytów (15,5%). W kadencji 2010 – 2014 ubyło blisko 700 członków w tym 439 emerytów. W Oddziale przysuskim zrzeszamy 260 pracujących członków ZNP w tym 8 pracowników niepedgogicznych (3,1%)  oraz 34 emerytów (8,6%). W poprzedniej kadencji ubyło 135 członków!!! </vt:lpstr>
      <vt:lpstr>Członkostwo w ZNP</vt:lpstr>
      <vt:lpstr>Prezentacja programu PowerPoint</vt:lpstr>
      <vt:lpstr>Członek ma prawo:</vt:lpstr>
      <vt:lpstr>Co mi daje Związek!?</vt:lpstr>
      <vt:lpstr> Celem ZNP jest:   obrona godności, praw i interesów członków ZNP poprzez:</vt:lpstr>
      <vt:lpstr>Prezentacja programu PowerPoint</vt:lpstr>
      <vt:lpstr>WŁADZE ZNP I ICH ORAGNY WYKONAWCZE</vt:lpstr>
      <vt:lpstr>Władzami poszczególnych ogniw ZNP są:</vt:lpstr>
      <vt:lpstr>ZARZĄD ODDZIAŁU</vt:lpstr>
      <vt:lpstr>Prezentacja programu PowerPoint</vt:lpstr>
      <vt:lpstr>Prezentacja programu PowerPoint</vt:lpstr>
      <vt:lpstr>OPINIOWANIE AKTÓW PRAWNYCH:</vt:lpstr>
      <vt:lpstr>Prezentacja programu PowerPoint</vt:lpstr>
      <vt:lpstr>ZARZĄD OGNISKA - KOMPETENCJE</vt:lpstr>
      <vt:lpstr>Prezentacja programu PowerPoint</vt:lpstr>
      <vt:lpstr>Art. 23. 1. Związki zawodowe sprawują kontrolę nad przestrzeganiem prawa pracy oraz uczestniczą, na zasadach określonych odrębnymi przepisami, w nadzorze nad przestrzeganiem przepisów oraz zasad bezpieczeństwa i higieny pracy.</vt:lpstr>
      <vt:lpstr>Zakładowa organizacja związkowa Art. 26. Do zakresu działania zakładowej organizacji związkowej należy w szczególności: 1)   zajmowanie stanowiska w indywidualnych sprawach pracowniczych w zakresie unormowanym w przepisach prawa pracy; 2)   zajmowanie stanowiska wobec pracodawcy i organu samorządu załogi w sprawach dotyczących zbiorowych interesów i praw pracowników; 3)   sprawowanie kontroli nad przestrzeganiem w zakładzie pracy przepisów prawa pracy, a w szczególności przepisów oraz zasad bezpieczeństwa i higieny pracy; 4)   kierowanie działalnością społecznej inspekcji pracy i współdziałanie z państwową inspekcją pracy; 5)   zajmowanie się warunkami życia emerytów i rencistów.</vt:lpstr>
      <vt:lpstr>Art. 27. 1. Ustalanie zasad wykorzystania zakładowego funduszu świadczeń socjalnych, w tym podział środków z tego  funduszu na poszczególne cele i rodzaje działalności, ustala pracodawca w regulaminie uzgodnionym z zakładową organizacją związkową. 2. Przyznawanie pracownikom świadczeń z funduszu, o którym mowa w ust. 1, dokonywane jest w uzgodnieniu z zakładową organizacją związkową. 3. Regulaminy nagród i premiowania są ustalane i zmieniane w uzgodnieniu z zakładową organizacją związkową;  dotyczy to również zasad podziału środków na wynagrodzenia dla pracowników zatrudnionych w państwowej jednostce  sfery budżetowej.</vt:lpstr>
      <vt:lpstr>Prezentacja programu PowerPoint</vt:lpstr>
      <vt:lpstr>Najważniejsze działania ZNP w kadencji 2010-2014 w zakresie: </vt:lpstr>
      <vt:lpstr>statusu zawodowego nauczycieli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mi daje związek!?</dc:title>
  <dc:creator>znp</dc:creator>
  <cp:lastModifiedBy>znp</cp:lastModifiedBy>
  <cp:revision>15</cp:revision>
  <dcterms:created xsi:type="dcterms:W3CDTF">2014-09-28T17:45:32Z</dcterms:created>
  <dcterms:modified xsi:type="dcterms:W3CDTF">2014-10-03T10:39:01Z</dcterms:modified>
</cp:coreProperties>
</file>