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ZNP/ZNP_2012_2014/ZNP/ZNP_2012_2014/ustawy/Karta_nauczyciela_tekts_jednolity_2014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ZNP/ZNP_2012_2014/ZNP/ZNP_2012_2014/ustawy/Karta_nauczyciela_tekts_jednolity_2014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ZNP/ZNP_2012_2014/ZNP/ZNP_2012_2014/ustawy/Karta_nauczyciela_tekts_jednolity_2014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ZNP/ZNP_2012_2014/ZNP/ZNP_2012_2014/rozporzadzenia/rozporz_MEN_minimalne_stawki_dodatki_praca_w_woln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ZNP/ZNP_2012_2014/ZNP/ZNP_2012_2014/ustawy/USTAWA_O_SYSTEMIE_O&#346;WIATY_2014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ZNP/ZNP_2012_2014/ZNP/ZNP_2012_2014/ustawy/Karta_nauczyciela_tekts_jednolity_201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198565" y="3430298"/>
            <a:ext cx="8574622" cy="1222519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Z praktyki związkowej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774" y="144173"/>
            <a:ext cx="229552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40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0" y="685801"/>
            <a:ext cx="10018713" cy="841664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Fundusz zdrowotny w szkole?!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026227"/>
            <a:ext cx="10018713" cy="3764973"/>
          </a:xfrm>
        </p:spPr>
        <p:txBody>
          <a:bodyPr>
            <a:normAutofit/>
          </a:bodyPr>
          <a:lstStyle/>
          <a:p>
            <a:r>
              <a:rPr lang="pl-PL" sz="3200" b="1" dirty="0"/>
              <a:t>Funduszem zarządza organ prowadzący szkołę</a:t>
            </a:r>
          </a:p>
          <a:p>
            <a:r>
              <a:rPr lang="pl-PL" sz="3200" dirty="0"/>
              <a:t>Administrowanie </a:t>
            </a:r>
            <a:r>
              <a:rPr lang="pl-PL" sz="3200" dirty="0">
                <a:hlinkClick r:id="rId2" action="ppaction://hlinkfile"/>
              </a:rPr>
              <a:t>funduszem </a:t>
            </a:r>
            <a:r>
              <a:rPr lang="pl-PL" sz="3200" dirty="0"/>
              <a:t>zdrowotnym dla nauczycieli należy do kompetencji organu prowadzącego szkołę. Przeniesienie tych kompetencji na dyrektora szkoły lub radę pedagogiczną stanowi przekroczenie delegacji </a:t>
            </a:r>
            <a:r>
              <a:rPr lang="pl-PL" sz="3200" dirty="0" smtClean="0"/>
              <a:t>ustawowej!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9737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91045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Nauczyciel mianowany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20882" y="2666999"/>
            <a:ext cx="11055927" cy="3983183"/>
          </a:xfrm>
        </p:spPr>
        <p:txBody>
          <a:bodyPr>
            <a:noAutofit/>
          </a:bodyPr>
          <a:lstStyle/>
          <a:p>
            <a:r>
              <a:rPr lang="pl-PL" sz="3200" dirty="0"/>
              <a:t>Uzyskanie stopnia awansu zawodowego - nauczyciela mianowanego nie jest równoznaczne z uzyskaniem zatrudnienia na podstawie mianowania. W momencie zmiany statusu zawodowego trzeba spełnić jeszcze kilka dodatkowych warunków, o których mowa w art. 10 ust 5 </a:t>
            </a:r>
            <a:r>
              <a:rPr lang="pl-PL" sz="3200" dirty="0">
                <a:hlinkClick r:id="rId2" action="ppaction://hlinkfile"/>
              </a:rPr>
              <a:t>Karty </a:t>
            </a:r>
            <a:r>
              <a:rPr lang="pl-PL" sz="3200" dirty="0"/>
              <a:t>Nauczyciela. Nie można zmienić formy zatrudnienia nauczyciela, jeżeli w szkole nie ma warunków do zatrudnienia go w pełnym wymiarze zajęć na czas nieokreślony.</a:t>
            </a:r>
          </a:p>
        </p:txBody>
      </p:sp>
    </p:spTree>
    <p:extLst>
      <p:ext uri="{BB962C8B-B14F-4D97-AF65-F5344CB8AC3E}">
        <p14:creationId xmlns:p14="http://schemas.microsoft.com/office/powerpoint/2010/main" val="417361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229553"/>
              </p:ext>
            </p:extLst>
          </p:nvPr>
        </p:nvGraphicFramePr>
        <p:xfrm>
          <a:off x="332508" y="758533"/>
          <a:ext cx="11326090" cy="4760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7675"/>
                <a:gridCol w="1537675"/>
                <a:gridCol w="1272142"/>
                <a:gridCol w="1233331"/>
                <a:gridCol w="1531386"/>
                <a:gridCol w="1418331"/>
                <a:gridCol w="1479997"/>
                <a:gridCol w="1315553"/>
              </a:tblGrid>
              <a:tr h="469737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Nazwa JST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WYKONANIE ZA 2013 R.</a:t>
                      </a:r>
                      <a:endParaRPr lang="pl-PL" sz="18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 </a:t>
                      </a:r>
                      <a:endParaRPr lang="pl-PL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157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Część oświatowa subwencji ogólnej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l-PL" sz="1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34" marR="41934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Dochody z tyt. części oświatowej subwencji ogólnej i dotacji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Wydatki ogółem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z tego:</a:t>
                      </a:r>
                      <a:endParaRPr lang="pl-PL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1934" marR="41934" marT="0" marB="0" anchor="b"/>
                </a:tc>
              </a:tr>
              <a:tr h="115033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na zadania bieżące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effectLst/>
                        </a:rPr>
                        <a:t>Na zadania inwestycyjne</a:t>
                      </a:r>
                      <a:endParaRPr lang="pl-PL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bieżące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majątkowe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ctr"/>
                </a:tc>
              </a:tr>
              <a:tr h="29778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w złotych</a:t>
                      </a:r>
                      <a:endParaRPr lang="pl-PL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812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pow.  przysuski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37 321 083,00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187 866,45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0,00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37 508 949,45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41 567 984,48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35 470 295,55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6 097 688,93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</a:tr>
              <a:tr h="2812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Borkowice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3 995 321,00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137 187,60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0,00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4 132 508,60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5 209 590,98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5 179 590,98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30 000,00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</a:tr>
              <a:tr h="2812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Gielniów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3 130 834,00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175 430,82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0,00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3 306 264,82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4 525 048,45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4 525 048,45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0,00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</a:tr>
              <a:tr h="2812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Klwów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3 202 142,00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189 571,53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727 000,00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4 118 713,53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4 355 007,51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3 410 827,37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944 180,14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</a:tr>
              <a:tr h="2812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Odrzywół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3 248 230,00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178 241,50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0,00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3 426 471,50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3 575 830,58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3 575 830,58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0,00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</a:tr>
              <a:tr h="2812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Potworów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4 464 597,00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102 169,78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44 992,32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4 611 759,10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4 368 012,59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4 368 012,59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0,00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</a:tr>
              <a:tr h="2812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Przysucha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7 360 569,00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121 146,42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0,00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7 481 715,42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10 652 219,52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10 613 228,52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38 991,00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</a:tr>
              <a:tr h="2812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Rusinów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4 085 476,00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120 502,11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0,00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4 205 978,11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4 334 230,01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4 334 230,01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0,00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</a:tr>
              <a:tr h="2812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Wieniawa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4 365 046,00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98 960,03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0,00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4 464 006,03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5 669 491,44</a:t>
                      </a:r>
                      <a:endParaRPr lang="pl-PL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5 669 491,44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0,00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4" marR="4193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98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288471" y="155863"/>
            <a:ext cx="10661073" cy="1361209"/>
          </a:xfrm>
        </p:spPr>
        <p:txBody>
          <a:bodyPr>
            <a:noAutofit/>
          </a:bodyPr>
          <a:lstStyle/>
          <a:p>
            <a:r>
              <a:rPr lang="pl-PL" sz="3200" b="1" i="1" dirty="0">
                <a:solidFill>
                  <a:srgbClr val="FF0000"/>
                </a:solidFill>
              </a:rPr>
              <a:t>Czy zamiar ograniczenia etatu nauczycielowi zatrudnionemu na podstawie mianowania trzeba konsultować ze związkami zawodowymi?</a:t>
            </a:r>
            <a:endParaRPr lang="pl-PL" sz="3200" b="1" dirty="0">
              <a:solidFill>
                <a:srgbClr val="FF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33845" y="1517072"/>
            <a:ext cx="11558155" cy="5257801"/>
          </a:xfrm>
        </p:spPr>
        <p:txBody>
          <a:bodyPr>
            <a:normAutofit fontScale="92500"/>
          </a:bodyPr>
          <a:lstStyle/>
          <a:p>
            <a:r>
              <a:rPr lang="pl-PL" sz="3500" dirty="0"/>
              <a:t>Ograniczenie etatu nauczycielowi zatrudnionemu na podstawie mianowania możliwe jest </a:t>
            </a:r>
            <a:r>
              <a:rPr lang="pl-PL" sz="3500" dirty="0" smtClean="0"/>
              <a:t>wyłącznie </a:t>
            </a:r>
            <a:r>
              <a:rPr lang="pl-PL" sz="3500" dirty="0"/>
              <a:t>na zasadzie porozumienia stron. W związku z powyższym nie obowiązuje w tym zakresie ani konsultacja ze związkami zawodowymi, ani szczególna ochrona stosunku pracy. Jeżeli nauczyciel wyraża zgodę na ograniczenie zatrudnienia, to jest to wyłącznie jego decyzja i nie mają w tym zakresie kompetencji organizacje związkowe. W razie natomiast braku zgody na ograniczenie etatu, dyrektor obowiązany jest stosować wszystkie procedury wymagane przy rozwiązaniu stosunku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682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Udział w imprezie pracowniczej jest także opodatkowany  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661065"/>
          </a:xfrm>
        </p:spPr>
        <p:txBody>
          <a:bodyPr/>
          <a:lstStyle/>
          <a:p>
            <a:r>
              <a:rPr lang="pl-PL" sz="3200" dirty="0" smtClean="0"/>
              <a:t>Udział </a:t>
            </a:r>
            <a:r>
              <a:rPr lang="pl-PL" sz="3200" dirty="0"/>
              <a:t>w imprezie finansowanej przez pracodawcę, świadczenia indywidualne (rzeczowe i pieniężne) stanowią przychód ze stosunku pracy. Udział w spotkaniu sfinansowanym ze środków ZFŚS stanowi nieodpłatne świadczenie, które podlega opodatkowaniu podatkiem dochodowym od osób fizycznych. </a:t>
            </a:r>
            <a:r>
              <a:rPr lang="pl-PL" sz="3200" b="1" dirty="0"/>
              <a:t> </a:t>
            </a:r>
            <a:endParaRPr lang="pl-PL" sz="3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78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Dyrektor żąda imiennej listy członków ZNP!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723410"/>
          </a:xfrm>
        </p:spPr>
        <p:txBody>
          <a:bodyPr>
            <a:noAutofit/>
          </a:bodyPr>
          <a:lstStyle/>
          <a:p>
            <a:r>
              <a:rPr lang="pl-PL" sz="3200" dirty="0"/>
              <a:t>pracodawca nie może domagać się imiennej listy pracowników bez wskazania celu, a więc wskazania jakiej czynności z zakresu prawa pracy zamierza dokonać wobec wskazywanych przez pracodawcę. Brak wskazania celu nie powoduje obowiązku wskazania pracodawcy osób korzystających z obrony związku zawodowego</a:t>
            </a:r>
          </a:p>
        </p:txBody>
      </p:sp>
    </p:spTree>
    <p:extLst>
      <p:ext uri="{BB962C8B-B14F-4D97-AF65-F5344CB8AC3E}">
        <p14:creationId xmlns:p14="http://schemas.microsoft.com/office/powerpoint/2010/main" val="197483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1663" y="685800"/>
            <a:ext cx="11035145" cy="1537855"/>
          </a:xfrm>
        </p:spPr>
        <p:txBody>
          <a:bodyPr>
            <a:noAutofit/>
          </a:bodyPr>
          <a:lstStyle/>
          <a:p>
            <a:r>
              <a:rPr lang="pl-PL" sz="2800" b="1" i="1" dirty="0">
                <a:solidFill>
                  <a:srgbClr val="FF0000"/>
                </a:solidFill>
              </a:rPr>
              <a:t>Czy ze środków ZFŚS można finansować </a:t>
            </a:r>
            <a:r>
              <a:rPr lang="pl-PL" sz="2800" b="1" i="1" dirty="0" smtClean="0">
                <a:solidFill>
                  <a:srgbClr val="FF0000"/>
                </a:solidFill>
              </a:rPr>
              <a:t>imprezy</a:t>
            </a:r>
            <a:r>
              <a:rPr lang="pl-PL" sz="2800" b="1" i="1" dirty="0">
                <a:solidFill>
                  <a:srgbClr val="FF0000"/>
                </a:solidFill>
              </a:rPr>
              <a:t> integracyjne </a:t>
            </a:r>
            <a:r>
              <a:rPr lang="pl-PL" sz="2800" b="1" i="1" dirty="0" smtClean="0">
                <a:solidFill>
                  <a:srgbClr val="FF0000"/>
                </a:solidFill>
              </a:rPr>
              <a:t>i czy </a:t>
            </a:r>
            <a:r>
              <a:rPr lang="pl-PL" sz="2800" b="1" i="1" dirty="0">
                <a:solidFill>
                  <a:srgbClr val="FF0000"/>
                </a:solidFill>
              </a:rPr>
              <a:t>dostęp do tego typu imprez może być powszechny, a beneficjenci </a:t>
            </a:r>
            <a:r>
              <a:rPr lang="pl-PL" sz="2800" b="1" i="1" dirty="0" smtClean="0">
                <a:solidFill>
                  <a:srgbClr val="FF0000"/>
                </a:solidFill>
              </a:rPr>
              <a:t>mogą </a:t>
            </a:r>
            <a:r>
              <a:rPr lang="pl-PL" sz="2800" b="1" i="1" dirty="0">
                <a:solidFill>
                  <a:srgbClr val="FF0000"/>
                </a:solidFill>
              </a:rPr>
              <a:t>korzystać z przygotowanych atrakcji na równych zasadach?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879274"/>
          </a:xfrm>
        </p:spPr>
        <p:txBody>
          <a:bodyPr>
            <a:noAutofit/>
          </a:bodyPr>
          <a:lstStyle/>
          <a:p>
            <a:r>
              <a:rPr lang="pl-PL" sz="3200" dirty="0"/>
              <a:t>Pracodawca może zorganizować ze środków Funduszu imprezę integracyjną lub okolicznościową, umożliwiając wszystkim udział w imprezie na równych zasadach. Gdyby jednak w ramach tej imprezy przewidziano na rzecz uczestników dodatkowo ulgowe świadczenia lub usługi, to powinny już one zostać uzależnione od kryterium socjalnego. </a:t>
            </a:r>
          </a:p>
        </p:txBody>
      </p:sp>
    </p:spTree>
    <p:extLst>
      <p:ext uri="{BB962C8B-B14F-4D97-AF65-F5344CB8AC3E}">
        <p14:creationId xmlns:p14="http://schemas.microsoft.com/office/powerpoint/2010/main" val="48378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6745" y="166254"/>
            <a:ext cx="10962410" cy="1752599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Dyrektor zamierza „cofnąć” nauczycielowi dodatek motywacyjny…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818409"/>
            <a:ext cx="10267808" cy="4925291"/>
          </a:xfrm>
        </p:spPr>
        <p:txBody>
          <a:bodyPr>
            <a:noAutofit/>
          </a:bodyPr>
          <a:lstStyle/>
          <a:p>
            <a:r>
              <a:rPr lang="pl-PL" sz="3200" dirty="0"/>
              <a:t>D</a:t>
            </a:r>
            <a:r>
              <a:rPr lang="pl-PL" sz="3200" dirty="0" smtClean="0"/>
              <a:t>odatek </a:t>
            </a:r>
            <a:r>
              <a:rPr lang="pl-PL" sz="3200" dirty="0"/>
              <a:t>motywacyjny przyznany nauczycielowi jest zgodnie z art. </a:t>
            </a:r>
            <a:r>
              <a:rPr lang="pl-PL" sz="3200" dirty="0">
                <a:hlinkClick r:id="rId2" action="ppaction://hlinkfile"/>
              </a:rPr>
              <a:t>30 </a:t>
            </a:r>
            <a:r>
              <a:rPr lang="pl-PL" sz="3200" dirty="0"/>
              <a:t>ust. 1 Karty Nauczyciela elementem składowym wynagrodzenia (a więc także elementem umowy o pracę) i jego pozbawienie powinno mieć oparcie w przepisach prawa powszechnie obowiązującego. </a:t>
            </a:r>
            <a:r>
              <a:rPr lang="pl-PL" sz="3200" dirty="0" smtClean="0"/>
              <a:t>Przyznany </a:t>
            </a:r>
            <a:r>
              <a:rPr lang="pl-PL" sz="3200" dirty="0"/>
              <a:t>dodatek motywacyjny jest składnikiem wynagrodzenia i staje się istotnym elementem umowy o pracę. Zmiany zaś wynagrodzenia na niekorzyść pracownika wymagają wypowiedzenia warunków </a:t>
            </a:r>
            <a:r>
              <a:rPr lang="pl-PL" sz="3200" dirty="0" smtClean="0"/>
              <a:t>płacy.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8918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5245" y="436418"/>
            <a:ext cx="11294919" cy="1752599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N</a:t>
            </a:r>
            <a:r>
              <a:rPr lang="pl-PL" b="1" dirty="0" smtClean="0">
                <a:solidFill>
                  <a:srgbClr val="FF0000"/>
                </a:solidFill>
              </a:rPr>
              <a:t>auczyciel </a:t>
            </a:r>
            <a:r>
              <a:rPr lang="pl-PL" b="1" dirty="0">
                <a:solidFill>
                  <a:srgbClr val="FF0000"/>
                </a:solidFill>
              </a:rPr>
              <a:t>zatrudniony jest jednocześnie w kilku stosunkach </a:t>
            </a:r>
            <a:r>
              <a:rPr lang="pl-PL" b="1" dirty="0" smtClean="0">
                <a:solidFill>
                  <a:srgbClr val="FF0000"/>
                </a:solidFill>
              </a:rPr>
              <a:t>pracy. W jakiej wysokości otrzyma dodatek stażowy?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6972" y="2428009"/>
            <a:ext cx="11170228" cy="4024746"/>
          </a:xfrm>
        </p:spPr>
        <p:txBody>
          <a:bodyPr>
            <a:noAutofit/>
          </a:bodyPr>
          <a:lstStyle/>
          <a:p>
            <a:r>
              <a:rPr lang="pl-PL" sz="3200" b="1" dirty="0"/>
              <a:t>W takim przypadku okresy pracy uprawniające do dodatku za wysługę lat ustala się odrębnie dla każdego stosunku pracy. Wyjątkiem od tej zasady jest sytuacja, kiedy nauczyciel zatrudniony jest jednocześnie w kilku stosunkach pracy, ale w wymiarze łącznie nieprzekraczającym obowiązującego nauczyciela wymiaru </a:t>
            </a:r>
            <a:r>
              <a:rPr lang="pl-PL" sz="3200" b="1" dirty="0">
                <a:hlinkClick r:id="rId2" action="ppaction://hlinkfile"/>
              </a:rPr>
              <a:t>zajęć</a:t>
            </a:r>
            <a:r>
              <a:rPr lang="pl-PL" sz="3200" b="1" dirty="0"/>
              <a:t>.</a:t>
            </a:r>
            <a:r>
              <a:rPr lang="pl-PL" sz="3200" dirty="0"/>
              <a:t> </a:t>
            </a:r>
            <a:br>
              <a:rPr lang="pl-PL" sz="3200" dirty="0"/>
            </a:b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90608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1966" y="415637"/>
            <a:ext cx="10018713" cy="789709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Arkusz organizacyjny szkoły.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7755" y="1465118"/>
            <a:ext cx="11274135" cy="4987636"/>
          </a:xfrm>
        </p:spPr>
        <p:txBody>
          <a:bodyPr>
            <a:noAutofit/>
          </a:bodyPr>
          <a:lstStyle/>
          <a:p>
            <a:r>
              <a:rPr lang="pl-PL" sz="3200" dirty="0" smtClean="0"/>
              <a:t>Jest </a:t>
            </a:r>
            <a:r>
              <a:rPr lang="pl-PL" sz="3200" dirty="0"/>
              <a:t>p</a:t>
            </a:r>
            <a:r>
              <a:rPr lang="pl-PL" sz="3200" dirty="0" smtClean="0"/>
              <a:t>odstawowym </a:t>
            </a:r>
            <a:r>
              <a:rPr lang="pl-PL" sz="3200" dirty="0"/>
              <a:t>dokumentem organizacyjnym szkoły, w którym dyrektor określa szczegółową organizację nauczania, wychowania i </a:t>
            </a:r>
            <a:r>
              <a:rPr lang="pl-PL" sz="3200" dirty="0" smtClean="0"/>
              <a:t>opieki. </a:t>
            </a:r>
          </a:p>
          <a:p>
            <a:r>
              <a:rPr lang="pl-PL" sz="3200" dirty="0" smtClean="0"/>
              <a:t>Rada </a:t>
            </a:r>
            <a:r>
              <a:rPr lang="pl-PL" sz="3200" dirty="0"/>
              <a:t>pedagogiczna zgodnie z kompetencjami wyrażonymi w </a:t>
            </a:r>
            <a:r>
              <a:rPr lang="pl-PL" sz="3200" dirty="0">
                <a:hlinkClick r:id="rId2" action="ppaction://hlinkfile"/>
              </a:rPr>
              <a:t>art.41 </a:t>
            </a:r>
            <a:r>
              <a:rPr lang="pl-PL" sz="3200" dirty="0"/>
              <a:t>ust.2 pkt 1 ustawy  </a:t>
            </a:r>
            <a:r>
              <a:rPr lang="pl-PL" sz="3200" dirty="0" smtClean="0"/>
              <a:t>o </a:t>
            </a:r>
            <a:r>
              <a:rPr lang="pl-PL" sz="3200" dirty="0"/>
              <a:t>systemie oświaty </a:t>
            </a:r>
            <a:r>
              <a:rPr lang="pl-PL" sz="3200" dirty="0" smtClean="0"/>
              <a:t>opiniuje  </a:t>
            </a:r>
            <a:r>
              <a:rPr lang="pl-PL" sz="3200" dirty="0"/>
              <a:t>organizację  pracy  szkoły  lub  placówki,  w  tym  tygodniowy  rozkład  zajęć edukacyjnych, a więc również projekt arkusza organizacji szkoły sporządzany przez jej dyrektora. Opinia rady pedagogicznej powinna zostać wyrażona w stosownej uchwale. </a:t>
            </a:r>
          </a:p>
        </p:txBody>
      </p:sp>
    </p:spTree>
    <p:extLst>
      <p:ext uri="{BB962C8B-B14F-4D97-AF65-F5344CB8AC3E}">
        <p14:creationId xmlns:p14="http://schemas.microsoft.com/office/powerpoint/2010/main" val="298514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0" y="332509"/>
            <a:ext cx="10018713" cy="924791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Komu dodatek mieszkaniowy?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67690" y="1569028"/>
            <a:ext cx="10733809" cy="4956464"/>
          </a:xfrm>
        </p:spPr>
        <p:txBody>
          <a:bodyPr>
            <a:normAutofit/>
          </a:bodyPr>
          <a:lstStyle/>
          <a:p>
            <a:r>
              <a:rPr lang="pl-PL" sz="3200" dirty="0"/>
              <a:t>KN gwarantuje dodatek mieszkaniowy każdemu nauczycielowi z kwalifikacjami do zajmowania tego stanowiska, który zaczął pracę na wsi lub w mieście do pięciu tysięcy mieszkańców. </a:t>
            </a:r>
          </a:p>
          <a:p>
            <a:r>
              <a:rPr lang="pl-PL" sz="3200" dirty="0" smtClean="0">
                <a:hlinkClick r:id="rId2" action="ppaction://hlinkfile"/>
              </a:rPr>
              <a:t>KN </a:t>
            </a:r>
            <a:r>
              <a:rPr lang="pl-PL" sz="3200" dirty="0" smtClean="0"/>
              <a:t>nie </a:t>
            </a:r>
            <a:r>
              <a:rPr lang="pl-PL" sz="3200" dirty="0"/>
              <a:t>daje podstaw do odbierania komukolwiek prawa do dodatku, nawet jeśli okazuje się, że rodzina ma otrzymać dwa dodatki. Pozbawienie kogoś prawa do jakiegoś świadczenia ze stosunku pracy musi ściśle wynikać z ustawy. </a:t>
            </a:r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9930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TC103457496[[fn=Paralaksa]]</Template>
  <TotalTime>191</TotalTime>
  <Words>746</Words>
  <Application>Microsoft Office PowerPoint</Application>
  <PresentationFormat>Panoramiczny</PresentationFormat>
  <Paragraphs>108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Paralaksa</vt:lpstr>
      <vt:lpstr>Z praktyki związkowej</vt:lpstr>
      <vt:lpstr>Czy zamiar ograniczenia etatu nauczycielowi zatrudnionemu na podstawie mianowania trzeba konsultować ze związkami zawodowymi?</vt:lpstr>
      <vt:lpstr>Udział w imprezie pracowniczej jest także opodatkowany  </vt:lpstr>
      <vt:lpstr>Dyrektor żąda imiennej listy członków ZNP!</vt:lpstr>
      <vt:lpstr>Czy ze środków ZFŚS można finansować imprezy integracyjne i czy dostęp do tego typu imprez może być powszechny, a beneficjenci mogą korzystać z przygotowanych atrakcji na równych zasadach?</vt:lpstr>
      <vt:lpstr>Dyrektor zamierza „cofnąć” nauczycielowi dodatek motywacyjny…</vt:lpstr>
      <vt:lpstr>Nauczyciel zatrudniony jest jednocześnie w kilku stosunkach pracy. W jakiej wysokości otrzyma dodatek stażowy?</vt:lpstr>
      <vt:lpstr>Arkusz organizacyjny szkoły.</vt:lpstr>
      <vt:lpstr>Komu dodatek mieszkaniowy?</vt:lpstr>
      <vt:lpstr>Fundusz zdrowotny w szkole?!</vt:lpstr>
      <vt:lpstr>Nauczyciel mianowany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znp</dc:creator>
  <cp:lastModifiedBy>znp</cp:lastModifiedBy>
  <cp:revision>13</cp:revision>
  <dcterms:created xsi:type="dcterms:W3CDTF">2014-09-30T18:49:16Z</dcterms:created>
  <dcterms:modified xsi:type="dcterms:W3CDTF">2014-10-02T20:00:48Z</dcterms:modified>
</cp:coreProperties>
</file>