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92" d="100"/>
          <a:sy n="92" d="100"/>
        </p:scale>
        <p:origin x="49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888764-C33D-40D7-B921-95E836995A0B}" type="datetimeFigureOut">
              <a:rPr lang="pl-PL" smtClean="0"/>
              <a:t>2014-05-20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AD6B2A-5004-46D6-850A-4B4395001BA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433500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888764-C33D-40D7-B921-95E836995A0B}" type="datetimeFigureOut">
              <a:rPr lang="pl-PL" smtClean="0"/>
              <a:t>2014-05-20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AD6B2A-5004-46D6-850A-4B4395001BA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059994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888764-C33D-40D7-B921-95E836995A0B}" type="datetimeFigureOut">
              <a:rPr lang="pl-PL" smtClean="0"/>
              <a:t>2014-05-20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AD6B2A-5004-46D6-850A-4B4395001BA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64725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888764-C33D-40D7-B921-95E836995A0B}" type="datetimeFigureOut">
              <a:rPr lang="pl-PL" smtClean="0"/>
              <a:t>2014-05-20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AD6B2A-5004-46D6-850A-4B4395001BA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639276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888764-C33D-40D7-B921-95E836995A0B}" type="datetimeFigureOut">
              <a:rPr lang="pl-PL" smtClean="0"/>
              <a:t>2014-05-20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AD6B2A-5004-46D6-850A-4B4395001BA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125284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888764-C33D-40D7-B921-95E836995A0B}" type="datetimeFigureOut">
              <a:rPr lang="pl-PL" smtClean="0"/>
              <a:t>2014-05-20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AD6B2A-5004-46D6-850A-4B4395001BA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714411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888764-C33D-40D7-B921-95E836995A0B}" type="datetimeFigureOut">
              <a:rPr lang="pl-PL" smtClean="0"/>
              <a:t>2014-05-20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AD6B2A-5004-46D6-850A-4B4395001BA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442026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888764-C33D-40D7-B921-95E836995A0B}" type="datetimeFigureOut">
              <a:rPr lang="pl-PL" smtClean="0"/>
              <a:t>2014-05-20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AD6B2A-5004-46D6-850A-4B4395001BA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395338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888764-C33D-40D7-B921-95E836995A0B}" type="datetimeFigureOut">
              <a:rPr lang="pl-PL" smtClean="0"/>
              <a:t>2014-05-20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AD6B2A-5004-46D6-850A-4B4395001BA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069849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888764-C33D-40D7-B921-95E836995A0B}" type="datetimeFigureOut">
              <a:rPr lang="pl-PL" smtClean="0"/>
              <a:t>2014-05-20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AD6B2A-5004-46D6-850A-4B4395001BA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649425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888764-C33D-40D7-B921-95E836995A0B}" type="datetimeFigureOut">
              <a:rPr lang="pl-PL" smtClean="0"/>
              <a:t>2014-05-20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AD6B2A-5004-46D6-850A-4B4395001BA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417124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888764-C33D-40D7-B921-95E836995A0B}" type="datetimeFigureOut">
              <a:rPr lang="pl-PL" smtClean="0"/>
              <a:t>2014-05-20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AD6B2A-5004-46D6-850A-4B4395001BA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357224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96637" y="1059873"/>
            <a:ext cx="10515600" cy="3470563"/>
          </a:xfr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pl-PL" sz="4800" b="1" dirty="0"/>
              <a:t>Plan pracy Zarządu Oddziału ZNP </a:t>
            </a:r>
            <a:r>
              <a:rPr lang="pl-PL" sz="4800" b="1" dirty="0" smtClean="0"/>
              <a:t/>
            </a:r>
            <a:br>
              <a:rPr lang="pl-PL" sz="4800" b="1" dirty="0" smtClean="0"/>
            </a:br>
            <a:r>
              <a:rPr lang="pl-PL" sz="4800" b="1" dirty="0" smtClean="0"/>
              <a:t>w </a:t>
            </a:r>
            <a:r>
              <a:rPr lang="pl-PL" sz="4800" b="1" dirty="0"/>
              <a:t>Przysusze na kadencję 2014 - 2018 </a:t>
            </a:r>
            <a:br>
              <a:rPr lang="pl-PL" sz="4800" b="1" dirty="0"/>
            </a:br>
            <a:endParaRPr lang="pl-PL" sz="4800" b="1" dirty="0"/>
          </a:p>
        </p:txBody>
      </p:sp>
      <p:pic>
        <p:nvPicPr>
          <p:cNvPr id="5" name="Obraz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48525" y="3530600"/>
            <a:ext cx="2011824" cy="288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1941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004502"/>
          </a:xfrm>
        </p:spPr>
        <p:txBody>
          <a:bodyPr>
            <a:normAutofit/>
          </a:bodyPr>
          <a:lstStyle/>
          <a:p>
            <a:r>
              <a:rPr lang="pl-PL" b="1" dirty="0" smtClean="0"/>
              <a:t>5. Pomoc członkom ZNP</a:t>
            </a:r>
            <a:r>
              <a:rPr lang="pl-PL" dirty="0" smtClean="0"/>
              <a:t/>
            </a:r>
            <a:br>
              <a:rPr lang="pl-PL" dirty="0" smtClean="0"/>
            </a:br>
            <a:r>
              <a:rPr lang="pl-PL" dirty="0" smtClean="0"/>
              <a:t/>
            </a:r>
            <a:br>
              <a:rPr lang="pl-PL" dirty="0" smtClean="0"/>
            </a:br>
            <a:r>
              <a:rPr lang="pl-PL" sz="3600" dirty="0" smtClean="0"/>
              <a:t>1) Udzielanie pomocy finansowej członkom ZNP w szczególnie trudnej sytuacji życiowej, przyznawanie zapomóg z Funduszu specjalnej pomocy dla członków ZNP.</a:t>
            </a:r>
            <a:r>
              <a:rPr lang="pl-PL" dirty="0" smtClean="0"/>
              <a:t/>
            </a:r>
            <a:br>
              <a:rPr lang="pl-PL" dirty="0" smtClean="0"/>
            </a:br>
            <a:endParaRPr lang="pl-PL" dirty="0"/>
          </a:p>
        </p:txBody>
      </p:sp>
      <p:pic>
        <p:nvPicPr>
          <p:cNvPr id="3" name="Obraz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59172" y="0"/>
            <a:ext cx="1332828" cy="190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0442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28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az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59172" y="0"/>
            <a:ext cx="1332828" cy="1908000"/>
          </a:xfrm>
          <a:prstGeom prst="rect">
            <a:avLst/>
          </a:prstGeom>
        </p:spPr>
      </p:pic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807075"/>
          </a:xfrm>
        </p:spPr>
        <p:txBody>
          <a:bodyPr>
            <a:normAutofit/>
          </a:bodyPr>
          <a:lstStyle/>
          <a:p>
            <a:r>
              <a:rPr lang="pl-PL" b="1" dirty="0"/>
              <a:t>6. Dalsze podnoszenie efektywności gospodarowania funduszami i majątkiem ZNP</a:t>
            </a:r>
            <a:r>
              <a:rPr lang="pl-PL" dirty="0"/>
              <a:t/>
            </a:r>
            <a:br>
              <a:rPr lang="pl-PL" dirty="0"/>
            </a:br>
            <a:r>
              <a:rPr lang="pl-PL" b="1" dirty="0"/>
              <a:t> </a:t>
            </a:r>
            <a:r>
              <a:rPr lang="pl-PL" dirty="0"/>
              <a:t/>
            </a:r>
            <a:br>
              <a:rPr lang="pl-PL" dirty="0"/>
            </a:br>
            <a:r>
              <a:rPr lang="pl-PL" sz="3600" dirty="0"/>
              <a:t>1) Prowadzenie działalności finansowej opartej na zasadzie racjonalnego i oszczędnego gospodarowania funduszami ZNP.</a:t>
            </a:r>
            <a:r>
              <a:rPr lang="pl-PL" dirty="0"/>
              <a:t/>
            </a:r>
            <a:br>
              <a:rPr lang="pl-PL" dirty="0"/>
            </a:b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3660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8200" y="1435389"/>
            <a:ext cx="10515600" cy="2357293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lvl="0"/>
            <a:r>
              <a:rPr lang="pl-PL" b="1" dirty="0" smtClean="0"/>
              <a:t>1. Obrona </a:t>
            </a:r>
            <a:r>
              <a:rPr lang="pl-PL" b="1" dirty="0"/>
              <a:t>praw pracowniczych nauczycieli oraz pracowników niepedagogicznych</a:t>
            </a:r>
            <a:r>
              <a:rPr lang="pl-PL" dirty="0"/>
              <a:t/>
            </a:r>
            <a:br>
              <a:rPr lang="pl-PL" dirty="0"/>
            </a:br>
            <a:endParaRPr lang="pl-PL" dirty="0"/>
          </a:p>
        </p:txBody>
      </p:sp>
      <p:pic>
        <p:nvPicPr>
          <p:cNvPr id="3" name="Obraz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672" y="4152900"/>
            <a:ext cx="1332828" cy="190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3388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59773" y="176645"/>
            <a:ext cx="11094027" cy="6348846"/>
          </a:xfrm>
        </p:spPr>
        <p:txBody>
          <a:bodyPr>
            <a:noAutofit/>
          </a:bodyPr>
          <a:lstStyle/>
          <a:p>
            <a:r>
              <a:rPr lang="pl-PL" sz="3600" b="1" dirty="0" smtClean="0"/>
              <a:t>1) Nadzór nad realizacją zapisów Karta Nauczyciela w zakresie nawiązania i rozwiązania stosunku pracy.</a:t>
            </a:r>
            <a:br>
              <a:rPr lang="pl-PL" sz="3600" b="1" dirty="0" smtClean="0"/>
            </a:br>
            <a:r>
              <a:rPr lang="pl-PL" sz="3600" b="1" dirty="0" smtClean="0"/>
              <a:t>2) Podejmowanie działań zmierzających do podwyższenia i waloryzowania płac pracowników administracji i obsługi.</a:t>
            </a:r>
            <a:br>
              <a:rPr lang="pl-PL" sz="3600" b="1" dirty="0" smtClean="0"/>
            </a:br>
            <a:r>
              <a:rPr lang="pl-PL" sz="3600" b="1" dirty="0" smtClean="0"/>
              <a:t>3) Podejmowanie interwencji w obronie praw pracowniczych.</a:t>
            </a:r>
            <a:r>
              <a:rPr lang="pl-PL" sz="3600" dirty="0" smtClean="0"/>
              <a:t/>
            </a:r>
            <a:br>
              <a:rPr lang="pl-PL" sz="3600" dirty="0" smtClean="0"/>
            </a:br>
            <a:r>
              <a:rPr lang="pl-PL" sz="3600" dirty="0" smtClean="0"/>
              <a:t>4) Monitorowanie osiągania wysokości średnich wynagrodzeń nauczycieli.</a:t>
            </a:r>
            <a:br>
              <a:rPr lang="pl-PL" sz="3600" dirty="0" smtClean="0"/>
            </a:br>
            <a:r>
              <a:rPr lang="pl-PL" sz="3600" dirty="0" smtClean="0"/>
              <a:t>5) Monitorowanie realizacji świadczeń wynikających z Zakładowego Funduszu Świadczeń Socjalnych oraz funduszu zdrowotnego dla czynnych i emerytowanych nauczycieli.</a:t>
            </a:r>
            <a:br>
              <a:rPr lang="pl-PL" sz="3600" dirty="0" smtClean="0"/>
            </a:br>
            <a:endParaRPr lang="pl-PL" sz="3600" dirty="0"/>
          </a:p>
        </p:txBody>
      </p:sp>
    </p:spTree>
    <p:extLst>
      <p:ext uri="{BB962C8B-B14F-4D97-AF65-F5344CB8AC3E}">
        <p14:creationId xmlns:p14="http://schemas.microsoft.com/office/powerpoint/2010/main" val="3104716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03118" y="1591252"/>
            <a:ext cx="10515600" cy="1325563"/>
          </a:xfr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pl-PL" b="1" dirty="0"/>
              <a:t>2</a:t>
            </a:r>
            <a:r>
              <a:rPr lang="pl-PL" dirty="0"/>
              <a:t>. </a:t>
            </a:r>
            <a:r>
              <a:rPr lang="pl-PL" b="1" dirty="0"/>
              <a:t>Doskonalenie działalności wewnątrzzwiązkowej poprzez:</a:t>
            </a:r>
            <a:endParaRPr lang="pl-PL" dirty="0"/>
          </a:p>
        </p:txBody>
      </p:sp>
      <p:pic>
        <p:nvPicPr>
          <p:cNvPr id="3" name="Obraz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07672" y="3441700"/>
            <a:ext cx="1332828" cy="190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6713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28600" y="365125"/>
            <a:ext cx="11125200" cy="6285057"/>
          </a:xfrm>
        </p:spPr>
        <p:txBody>
          <a:bodyPr>
            <a:noAutofit/>
          </a:bodyPr>
          <a:lstStyle/>
          <a:p>
            <a:r>
              <a:rPr lang="pl-PL" sz="3600" dirty="0" smtClean="0"/>
              <a:t>1) Opracowywanie okresowych informacji o działalności Zarządu Oddziału.</a:t>
            </a:r>
            <a:br>
              <a:rPr lang="pl-PL" sz="3600" dirty="0" smtClean="0"/>
            </a:br>
            <a:r>
              <a:rPr lang="pl-PL" sz="3600" b="1" dirty="0" smtClean="0"/>
              <a:t>2) Dążenie do optymalizacji struktur związkowych, aktywizację ognisk.</a:t>
            </a:r>
            <a:br>
              <a:rPr lang="pl-PL" sz="3600" b="1" dirty="0" smtClean="0"/>
            </a:br>
            <a:r>
              <a:rPr lang="pl-PL" sz="3600" b="1" dirty="0" smtClean="0"/>
              <a:t>3)</a:t>
            </a:r>
            <a:r>
              <a:rPr lang="pl-PL" sz="3600" b="1" dirty="0"/>
              <a:t> </a:t>
            </a:r>
            <a:r>
              <a:rPr lang="pl-PL" sz="3600" b="1" dirty="0" smtClean="0"/>
              <a:t>Egzekwowanie realizacji zapisów statutu ZNP oraz uchwal władz i organów statutowych.</a:t>
            </a:r>
            <a:br>
              <a:rPr lang="pl-PL" sz="3600" b="1" dirty="0" smtClean="0"/>
            </a:br>
            <a:r>
              <a:rPr lang="pl-PL" sz="3600" b="1" dirty="0" smtClean="0"/>
              <a:t>4) Zwiększenie  odpowiedzialności działaczy związkowych, wzmocnienie dyscypliny wewnątrzzwiązkowej.</a:t>
            </a:r>
            <a:br>
              <a:rPr lang="pl-PL" sz="3600" b="1" dirty="0" smtClean="0"/>
            </a:br>
            <a:r>
              <a:rPr lang="pl-PL" sz="3600" dirty="0" smtClean="0"/>
              <a:t>5) Doskonalenie systemu przepływu informacji wewnątrzzwiązkowej poprzez wykorzystanie strony internetowej,   poczty elektronicznej i materiałów promocyjnych.</a:t>
            </a:r>
            <a:br>
              <a:rPr lang="pl-PL" sz="3600" dirty="0" smtClean="0"/>
            </a:br>
            <a:endParaRPr lang="pl-PL" sz="3600" dirty="0"/>
          </a:p>
        </p:txBody>
      </p:sp>
    </p:spTree>
    <p:extLst>
      <p:ext uri="{BB962C8B-B14F-4D97-AF65-F5344CB8AC3E}">
        <p14:creationId xmlns:p14="http://schemas.microsoft.com/office/powerpoint/2010/main" val="2765529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18209" y="365125"/>
            <a:ext cx="11700164" cy="6388966"/>
          </a:xfrm>
        </p:spPr>
        <p:txBody>
          <a:bodyPr>
            <a:noAutofit/>
          </a:bodyPr>
          <a:lstStyle/>
          <a:p>
            <a:r>
              <a:rPr lang="pl-PL" sz="3400" b="1" dirty="0" smtClean="0"/>
              <a:t>6) Wspomaganie działaczy związkowych w realizacji zadań statutowych poprzez prowadzenia działalności szkoleniowej, publikowanie informacji prawnych, oświatowych i związkowych.</a:t>
            </a:r>
            <a:r>
              <a:rPr lang="pl-PL" sz="3400" dirty="0" smtClean="0"/>
              <a:t/>
            </a:r>
            <a:br>
              <a:rPr lang="pl-PL" sz="3400" dirty="0" smtClean="0"/>
            </a:br>
            <a:r>
              <a:rPr lang="pl-PL" sz="3400" b="1" dirty="0" smtClean="0"/>
              <a:t>7) Współdziałanie z Państwową Inspekcją Pracy i Społecznymi Inspektorami Pracy.</a:t>
            </a:r>
            <a:r>
              <a:rPr lang="pl-PL" sz="3400" dirty="0" smtClean="0"/>
              <a:t/>
            </a:r>
            <a:br>
              <a:rPr lang="pl-PL" sz="3400" dirty="0" smtClean="0"/>
            </a:br>
            <a:r>
              <a:rPr lang="pl-PL" sz="3400" b="1" dirty="0" smtClean="0"/>
              <a:t>8) Opiniowanie projektów aktów prawnych oraz dokumentów przekazanych do konsultacji z partnerami społecznymi.</a:t>
            </a:r>
            <a:r>
              <a:rPr lang="pl-PL" sz="3400" dirty="0" smtClean="0"/>
              <a:t/>
            </a:r>
            <a:br>
              <a:rPr lang="pl-PL" sz="3400" dirty="0" smtClean="0"/>
            </a:br>
            <a:r>
              <a:rPr lang="pl-PL" sz="3400" dirty="0" smtClean="0"/>
              <a:t>9) Tworzenie elektronicznej bazy danych członków ZNP, kontynuowanie działań zmierzających do wymiany legitymacji związkowych.</a:t>
            </a:r>
            <a:br>
              <a:rPr lang="pl-PL" sz="3400" dirty="0" smtClean="0"/>
            </a:br>
            <a:r>
              <a:rPr lang="pl-PL" sz="3400" dirty="0" smtClean="0"/>
              <a:t>10) Podejmowanie działań w zakresie wyróżniania działaczy ZNP nagrodami JST, odznaczeniami związkowymi, resortowymi i państwowymi.</a:t>
            </a:r>
            <a:r>
              <a:rPr lang="pl-PL" sz="3200" dirty="0" smtClean="0"/>
              <a:t/>
            </a:r>
            <a:br>
              <a:rPr lang="pl-PL" sz="3200" dirty="0" smtClean="0"/>
            </a:br>
            <a:endParaRPr lang="pl-PL" sz="3200" dirty="0"/>
          </a:p>
        </p:txBody>
      </p:sp>
    </p:spTree>
    <p:extLst>
      <p:ext uri="{BB962C8B-B14F-4D97-AF65-F5344CB8AC3E}">
        <p14:creationId xmlns:p14="http://schemas.microsoft.com/office/powerpoint/2010/main" val="3573884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59773" y="365124"/>
            <a:ext cx="11554691" cy="6337011"/>
          </a:xfrm>
        </p:spPr>
        <p:txBody>
          <a:bodyPr>
            <a:noAutofit/>
          </a:bodyPr>
          <a:lstStyle/>
          <a:p>
            <a:r>
              <a:rPr lang="pl-PL" sz="3600" dirty="0" smtClean="0"/>
              <a:t>11) Promocja Związku poprzez popularyzowanie historii, dorobku, tradycji ZNP.</a:t>
            </a:r>
            <a:br>
              <a:rPr lang="pl-PL" sz="3600" dirty="0" smtClean="0"/>
            </a:br>
            <a:r>
              <a:rPr lang="pl-PL" sz="3600" b="1" dirty="0" smtClean="0"/>
              <a:t>12) Organizowanie imprez kulturalnych, sportowych i turystycznych obejmujących swym zasięgiem coraz większą liczbę członków związku i ich rodzin,</a:t>
            </a:r>
            <a:br>
              <a:rPr lang="pl-PL" sz="3600" b="1" dirty="0" smtClean="0"/>
            </a:br>
            <a:r>
              <a:rPr lang="pl-PL" sz="3600" b="1" dirty="0" smtClean="0"/>
              <a:t>13) Wykorzystywanie imprez, okolicznościowych spotkań  i uroczystości dla promocji Związku w środowiskach lokalnych,</a:t>
            </a:r>
            <a:br>
              <a:rPr lang="pl-PL" sz="3600" b="1" dirty="0" smtClean="0"/>
            </a:br>
            <a:r>
              <a:rPr lang="pl-PL" sz="3600" b="1" dirty="0" smtClean="0"/>
              <a:t>14) Bezpośrednie kontakty członków Sekretariatu i Prezydium Oddziału ZNP w ogniskach, placówkach oświatowych służące wymianie informacji i opinii.</a:t>
            </a:r>
            <a:r>
              <a:rPr lang="pl-PL" sz="3600" dirty="0" smtClean="0"/>
              <a:t/>
            </a:r>
            <a:br>
              <a:rPr lang="pl-PL" sz="3600" dirty="0" smtClean="0"/>
            </a:br>
            <a:r>
              <a:rPr lang="pl-PL" sz="3600" dirty="0" smtClean="0"/>
              <a:t>15) Upowszechnianie materiałów dotyczących interpretacji prawa oświatowego i prawa pracy.</a:t>
            </a:r>
            <a:br>
              <a:rPr lang="pl-PL" sz="3600" dirty="0" smtClean="0"/>
            </a:br>
            <a:endParaRPr lang="pl-PL" sz="3600" dirty="0"/>
          </a:p>
        </p:txBody>
      </p:sp>
    </p:spTree>
    <p:extLst>
      <p:ext uri="{BB962C8B-B14F-4D97-AF65-F5344CB8AC3E}">
        <p14:creationId xmlns:p14="http://schemas.microsoft.com/office/powerpoint/2010/main" val="3481573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399357"/>
          </a:xfrm>
        </p:spPr>
        <p:txBody>
          <a:bodyPr>
            <a:normAutofit/>
          </a:bodyPr>
          <a:lstStyle/>
          <a:p>
            <a:r>
              <a:rPr lang="pl-PL" b="1" dirty="0" smtClean="0"/>
              <a:t>3.	 Udział w doskonaleniu systemu edukacji:</a:t>
            </a:r>
            <a:r>
              <a:rPr lang="pl-PL" sz="3600" dirty="0" smtClean="0"/>
              <a:t/>
            </a:r>
            <a:br>
              <a:rPr lang="pl-PL" sz="3600" dirty="0" smtClean="0"/>
            </a:br>
            <a:r>
              <a:rPr lang="pl-PL" sz="3600" dirty="0" smtClean="0"/>
              <a:t/>
            </a:r>
            <a:br>
              <a:rPr lang="pl-PL" sz="3600" dirty="0" smtClean="0"/>
            </a:br>
            <a:r>
              <a:rPr lang="pl-PL" sz="3600" b="1" dirty="0" smtClean="0"/>
              <a:t>1) Zapobiegających likwidacji i przekształcaniu publicznych szkół i placówek oświatowych, w tym przekazywaniu ich do prowadzenia podmiotom nie będącym JST,</a:t>
            </a:r>
            <a:br>
              <a:rPr lang="pl-PL" sz="3600" b="1" dirty="0" smtClean="0"/>
            </a:br>
            <a:r>
              <a:rPr lang="pl-PL" sz="3600" dirty="0" smtClean="0"/>
              <a:t>2) Podejmowanie działań na rzecz rozwoju zawodowego nauczycieli,</a:t>
            </a:r>
            <a:br>
              <a:rPr lang="pl-PL" sz="3600" dirty="0" smtClean="0"/>
            </a:br>
            <a:r>
              <a:rPr lang="pl-PL" sz="3600" dirty="0" smtClean="0"/>
              <a:t>3) Kontrola podziału oraz wykorzystania środków przeznaczonych na dofinansowanie dokształcania  i doskonalenia zawodowego nauczycieli.</a:t>
            </a:r>
            <a:br>
              <a:rPr lang="pl-PL" sz="3600" dirty="0" smtClean="0"/>
            </a:br>
            <a:endParaRPr lang="pl-PL" sz="3600" dirty="0"/>
          </a:p>
        </p:txBody>
      </p:sp>
      <p:pic>
        <p:nvPicPr>
          <p:cNvPr id="3" name="Obraz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59172" y="4856482"/>
            <a:ext cx="1332828" cy="190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5576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201930"/>
          </a:xfrm>
        </p:spPr>
        <p:txBody>
          <a:bodyPr>
            <a:normAutofit/>
          </a:bodyPr>
          <a:lstStyle/>
          <a:p>
            <a:r>
              <a:rPr lang="pl-PL" b="1" dirty="0"/>
              <a:t>4. Współdziałanie z sprzymierzeńcami oświaty i Związku</a:t>
            </a:r>
            <a:r>
              <a:rPr lang="pl-PL" dirty="0"/>
              <a:t/>
            </a:r>
            <a:br>
              <a:rPr lang="pl-PL" dirty="0"/>
            </a:br>
            <a:r>
              <a:rPr lang="pl-PL" b="1" dirty="0"/>
              <a:t> </a:t>
            </a:r>
            <a:r>
              <a:rPr lang="pl-PL" dirty="0"/>
              <a:t/>
            </a:r>
            <a:br>
              <a:rPr lang="pl-PL" dirty="0"/>
            </a:br>
            <a:r>
              <a:rPr lang="pl-PL" sz="3600" b="1" dirty="0"/>
              <a:t>1) Współdziałanie ogniw ZNP z władzami oświatowymi oraz jednostkami samorządu terytorialnego  w sprawach edukacji i jej pracowników.</a:t>
            </a:r>
            <a:r>
              <a:rPr lang="pl-PL" sz="3600" dirty="0"/>
              <a:t/>
            </a:r>
            <a:br>
              <a:rPr lang="pl-PL" sz="3600" dirty="0"/>
            </a:br>
            <a:r>
              <a:rPr lang="pl-PL" sz="3600" dirty="0"/>
              <a:t>2) Współdziałanie z OPZZ i jego strukturami oraz innymi związkami zawodowymi.</a:t>
            </a:r>
            <a:r>
              <a:rPr lang="pl-PL" dirty="0"/>
              <a:t/>
            </a:r>
            <a:br>
              <a:rPr lang="pl-PL" dirty="0"/>
            </a:br>
            <a:endParaRPr lang="pl-PL" dirty="0"/>
          </a:p>
        </p:txBody>
      </p:sp>
      <p:pic>
        <p:nvPicPr>
          <p:cNvPr id="3" name="Obraz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59172" y="4950000"/>
            <a:ext cx="1332828" cy="190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166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107</Words>
  <Application>Microsoft Office PowerPoint</Application>
  <PresentationFormat>Panoramiczny</PresentationFormat>
  <Paragraphs>11</Paragraphs>
  <Slides>11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Motyw pakietu Office</vt:lpstr>
      <vt:lpstr>Plan pracy Zarządu Oddziału ZNP  w Przysusze na kadencję 2014 - 2018  </vt:lpstr>
      <vt:lpstr>1. Obrona praw pracowniczych nauczycieli oraz pracowników niepedagogicznych </vt:lpstr>
      <vt:lpstr>1) Nadzór nad realizacją zapisów Karta Nauczyciela w zakresie nawiązania i rozwiązania stosunku pracy. 2) Podejmowanie działań zmierzających do podwyższenia i waloryzowania płac pracowników administracji i obsługi. 3) Podejmowanie interwencji w obronie praw pracowniczych. 4) Monitorowanie osiągania wysokości średnich wynagrodzeń nauczycieli. 5) Monitorowanie realizacji świadczeń wynikających z Zakładowego Funduszu Świadczeń Socjalnych oraz funduszu zdrowotnego dla czynnych i emerytowanych nauczycieli. </vt:lpstr>
      <vt:lpstr>2. Doskonalenie działalności wewnątrzzwiązkowej poprzez:</vt:lpstr>
      <vt:lpstr>1) Opracowywanie okresowych informacji o działalności Zarządu Oddziału. 2) Dążenie do optymalizacji struktur związkowych, aktywizację ognisk. 3) Egzekwowanie realizacji zapisów statutu ZNP oraz uchwal władz i organów statutowych. 4) Zwiększenie  odpowiedzialności działaczy związkowych, wzmocnienie dyscypliny wewnątrzzwiązkowej. 5) Doskonalenie systemu przepływu informacji wewnątrzzwiązkowej poprzez wykorzystanie strony internetowej,   poczty elektronicznej i materiałów promocyjnych. </vt:lpstr>
      <vt:lpstr>6) Wspomaganie działaczy związkowych w realizacji zadań statutowych poprzez prowadzenia działalności szkoleniowej, publikowanie informacji prawnych, oświatowych i związkowych. 7) Współdziałanie z Państwową Inspekcją Pracy i Społecznymi Inspektorami Pracy. 8) Opiniowanie projektów aktów prawnych oraz dokumentów przekazanych do konsultacji z partnerami społecznymi. 9) Tworzenie elektronicznej bazy danych członków ZNP, kontynuowanie działań zmierzających do wymiany legitymacji związkowych. 10) Podejmowanie działań w zakresie wyróżniania działaczy ZNP nagrodami JST, odznaczeniami związkowymi, resortowymi i państwowymi. </vt:lpstr>
      <vt:lpstr>11) Promocja Związku poprzez popularyzowanie historii, dorobku, tradycji ZNP. 12) Organizowanie imprez kulturalnych, sportowych i turystycznych obejmujących swym zasięgiem coraz większą liczbę członków związku i ich rodzin, 13) Wykorzystywanie imprez, okolicznościowych spotkań  i uroczystości dla promocji Związku w środowiskach lokalnych, 14) Bezpośrednie kontakty członków Sekretariatu i Prezydium Oddziału ZNP w ogniskach, placówkach oświatowych służące wymianie informacji i opinii. 15) Upowszechnianie materiałów dotyczących interpretacji prawa oświatowego i prawa pracy. </vt:lpstr>
      <vt:lpstr>3.  Udział w doskonaleniu systemu edukacji:  1) Zapobiegających likwidacji i przekształcaniu publicznych szkół i placówek oświatowych, w tym przekazywaniu ich do prowadzenia podmiotom nie będącym JST, 2) Podejmowanie działań na rzecz rozwoju zawodowego nauczycieli, 3) Kontrola podziału oraz wykorzystania środków przeznaczonych na dofinansowanie dokształcania  i doskonalenia zawodowego nauczycieli. </vt:lpstr>
      <vt:lpstr>4. Współdziałanie z sprzymierzeńcami oświaty i Związku   1) Współdziałanie ogniw ZNP z władzami oświatowymi oraz jednostkami samorządu terytorialnego  w sprawach edukacji i jej pracowników. 2) Współdziałanie z OPZZ i jego strukturami oraz innymi związkami zawodowymi. </vt:lpstr>
      <vt:lpstr>5. Pomoc członkom ZNP  1) Udzielanie pomocy finansowej członkom ZNP w szczególnie trudnej sytuacji życiowej, przyznawanie zapomóg z Funduszu specjalnej pomocy dla członków ZNP. </vt:lpstr>
      <vt:lpstr>6. Dalsze podnoszenie efektywności gospodarowania funduszami i majątkiem ZNP   1) Prowadzenie działalności finansowej opartej na zasadzie racjonalnego i oszczędnego gospodarowania funduszami ZNP.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Plan pracy Zarządu Oddziału ZNP  w Przysusze na kadencję 2014 - 2018</dc:title>
  <dc:creator>znp</dc:creator>
  <cp:lastModifiedBy>znp</cp:lastModifiedBy>
  <cp:revision>5</cp:revision>
  <dcterms:created xsi:type="dcterms:W3CDTF">2014-05-20T09:33:24Z</dcterms:created>
  <dcterms:modified xsi:type="dcterms:W3CDTF">2014-05-20T09:48:59Z</dcterms:modified>
</cp:coreProperties>
</file>