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335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99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92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52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44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20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53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98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94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71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8764-C33D-40D7-B921-95E836995A0B}" type="datetimeFigureOut">
              <a:rPr lang="pl-PL" smtClean="0"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D6B2A-5004-46D6-850A-4B4395001B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72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6637" y="1059873"/>
            <a:ext cx="10515600" cy="3470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l-PL" sz="4800" b="1" dirty="0"/>
              <a:t>Plan pracy Zarządu Oddziału ZNP </a:t>
            </a:r>
            <a:r>
              <a:rPr lang="pl-PL" sz="4800" b="1" dirty="0" smtClean="0"/>
              <a:t/>
            </a:r>
            <a:br>
              <a:rPr lang="pl-PL" sz="4800" b="1" dirty="0" smtClean="0"/>
            </a:br>
            <a:r>
              <a:rPr lang="pl-PL" sz="4800" b="1" dirty="0" smtClean="0"/>
              <a:t>w </a:t>
            </a:r>
            <a:r>
              <a:rPr lang="pl-PL" sz="4800" b="1" dirty="0"/>
              <a:t>Przysusze na kadencję 2014 - 2018 </a:t>
            </a:r>
            <a:br>
              <a:rPr lang="pl-PL" sz="4800" b="1" dirty="0"/>
            </a:br>
            <a:endParaRPr lang="pl-PL" sz="4800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525" y="3530600"/>
            <a:ext cx="2011824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4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4502"/>
          </a:xfrm>
        </p:spPr>
        <p:txBody>
          <a:bodyPr>
            <a:normAutofit/>
          </a:bodyPr>
          <a:lstStyle/>
          <a:p>
            <a:r>
              <a:rPr lang="pl-PL" b="1" dirty="0" smtClean="0"/>
              <a:t>5. Pomoc członkom ZNP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1) Udzielanie pomocy finansowej członkom ZNP w szczególnie trudnej sytuacji życiowej, przyznawanie zapomóg z Funduszu specjalnej pomocy dla członków ZNP.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72" y="0"/>
            <a:ext cx="133282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72" y="0"/>
            <a:ext cx="1332828" cy="190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>
            <a:normAutofit/>
          </a:bodyPr>
          <a:lstStyle/>
          <a:p>
            <a:r>
              <a:rPr lang="pl-PL" b="1" dirty="0"/>
              <a:t>6. Dalsze podnoszenie efektywności gospodarowania funduszami i majątkiem ZNP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sz="3600" dirty="0"/>
              <a:t>1) Prowadzenie działalności finansowej opartej na zasadzie racjonalnego i oszczędnego gospodarowania funduszami ZNP.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35389"/>
            <a:ext cx="10515600" cy="235729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pl-PL" b="1" dirty="0" smtClean="0"/>
              <a:t>1. Obrona </a:t>
            </a:r>
            <a:r>
              <a:rPr lang="pl-PL" b="1" dirty="0"/>
              <a:t>praw pracowniczych nauczycieli oraz pracowników niepedagogicznych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672" y="4152900"/>
            <a:ext cx="133282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3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773" y="176645"/>
            <a:ext cx="11094027" cy="6348846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1) Nadzór nad realizacją zapisów Karta Nauczyciela w zakresie nawiązania i rozwiązania stosunku pracy.</a:t>
            </a:r>
            <a:br>
              <a:rPr lang="pl-PL" sz="3600" b="1" dirty="0" smtClean="0"/>
            </a:br>
            <a:r>
              <a:rPr lang="pl-PL" sz="3600" b="1" dirty="0" smtClean="0"/>
              <a:t>2) Podejmowanie działań zmierzających do podwyższenia i waloryzowania płac pracowników administracji i obsługi.</a:t>
            </a:r>
            <a:br>
              <a:rPr lang="pl-PL" sz="3600" b="1" dirty="0" smtClean="0"/>
            </a:br>
            <a:r>
              <a:rPr lang="pl-PL" sz="3600" b="1" dirty="0" smtClean="0"/>
              <a:t>3) Podejmowanie interwencji w obronie praw pracowniczych.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4) Monitorowanie osiągania wysokości średnich wynagrodzeń nauczycieli.</a:t>
            </a:r>
            <a:br>
              <a:rPr lang="pl-PL" sz="3600" dirty="0" smtClean="0"/>
            </a:br>
            <a:r>
              <a:rPr lang="pl-PL" sz="3600" dirty="0" smtClean="0"/>
              <a:t>5) Monitorowanie realizacji świadczeń wynikających z Zakładowego Funduszu Świadczeń Socjalnych oraz funduszu zdrowotnego dla czynnych i emerytowanych nauczycieli.</a:t>
            </a:r>
            <a:br>
              <a:rPr lang="pl-PL" sz="3600" dirty="0" smtClean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1047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3118" y="1591252"/>
            <a:ext cx="10515600" cy="13255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pl-PL" b="1" dirty="0"/>
              <a:t>2</a:t>
            </a:r>
            <a:r>
              <a:rPr lang="pl-PL" dirty="0"/>
              <a:t>. </a:t>
            </a:r>
            <a:r>
              <a:rPr lang="pl-PL" b="1" dirty="0"/>
              <a:t>Doskonalenie działalności wewnątrzzwiązkowej poprzez: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72" y="3441700"/>
            <a:ext cx="133282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125200" cy="6285057"/>
          </a:xfrm>
        </p:spPr>
        <p:txBody>
          <a:bodyPr>
            <a:noAutofit/>
          </a:bodyPr>
          <a:lstStyle/>
          <a:p>
            <a:r>
              <a:rPr lang="pl-PL" sz="3600" dirty="0" smtClean="0"/>
              <a:t>1) Opracowywanie okresowych informacji o działalności Zarządu Oddziału.</a:t>
            </a:r>
            <a:br>
              <a:rPr lang="pl-PL" sz="3600" dirty="0" smtClean="0"/>
            </a:br>
            <a:r>
              <a:rPr lang="pl-PL" sz="3600" b="1" dirty="0" smtClean="0"/>
              <a:t>2) Dążenie do optymalizacji struktur związkowych, aktywizację ognisk.</a:t>
            </a:r>
            <a:br>
              <a:rPr lang="pl-PL" sz="3600" b="1" dirty="0" smtClean="0"/>
            </a:br>
            <a:r>
              <a:rPr lang="pl-PL" sz="3600" b="1" dirty="0" smtClean="0"/>
              <a:t>3)</a:t>
            </a:r>
            <a:r>
              <a:rPr lang="pl-PL" sz="3600" b="1" dirty="0"/>
              <a:t> </a:t>
            </a:r>
            <a:r>
              <a:rPr lang="pl-PL" sz="3600" b="1" dirty="0" smtClean="0"/>
              <a:t>Egzekwowanie realizacji zapisów statutu ZNP oraz uchwal władz i organów statutowych.</a:t>
            </a:r>
            <a:br>
              <a:rPr lang="pl-PL" sz="3600" b="1" dirty="0" smtClean="0"/>
            </a:br>
            <a:r>
              <a:rPr lang="pl-PL" sz="3600" b="1" dirty="0" smtClean="0"/>
              <a:t>4) Zwiększenie  odpowiedzialności działaczy związkowych, wzmocnienie dyscypliny wewnątrzzwiązkowej.</a:t>
            </a:r>
            <a:br>
              <a:rPr lang="pl-PL" sz="3600" b="1" dirty="0" smtClean="0"/>
            </a:br>
            <a:r>
              <a:rPr lang="pl-PL" sz="3600" dirty="0" smtClean="0"/>
              <a:t>5) Doskonalenie systemu przepływu informacji wewnątrzzwiązkowej poprzez wykorzystanie strony internetowej,   poczty elektronicznej i materiałów promocyjnych.</a:t>
            </a:r>
            <a:br>
              <a:rPr lang="pl-PL" sz="3600" dirty="0" smtClean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7655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8209" y="365125"/>
            <a:ext cx="11700164" cy="6388966"/>
          </a:xfrm>
        </p:spPr>
        <p:txBody>
          <a:bodyPr>
            <a:noAutofit/>
          </a:bodyPr>
          <a:lstStyle/>
          <a:p>
            <a:r>
              <a:rPr lang="pl-PL" sz="3400" b="1" dirty="0" smtClean="0"/>
              <a:t>6) Wspomaganie działaczy związkowych w realizacji zadań statutowych poprzez prowadzenia działalności szkoleniowej, publikowanie informacji prawnych, oświatowych i związkowych.</a:t>
            </a:r>
            <a:r>
              <a:rPr lang="pl-PL" sz="3400" dirty="0" smtClean="0"/>
              <a:t/>
            </a:r>
            <a:br>
              <a:rPr lang="pl-PL" sz="3400" dirty="0" smtClean="0"/>
            </a:br>
            <a:r>
              <a:rPr lang="pl-PL" sz="3400" b="1" dirty="0" smtClean="0"/>
              <a:t>7) Współdziałanie z Państwową Inspekcją Pracy i Społecznymi Inspektorami Pracy.</a:t>
            </a:r>
            <a:r>
              <a:rPr lang="pl-PL" sz="3400" dirty="0" smtClean="0"/>
              <a:t/>
            </a:r>
            <a:br>
              <a:rPr lang="pl-PL" sz="3400" dirty="0" smtClean="0"/>
            </a:br>
            <a:r>
              <a:rPr lang="pl-PL" sz="3400" b="1" dirty="0" smtClean="0"/>
              <a:t>8) Opiniowanie projektów aktów prawnych oraz dokumentów przekazanych do konsultacji z partnerami społecznymi.</a:t>
            </a:r>
            <a:r>
              <a:rPr lang="pl-PL" sz="3400" dirty="0" smtClean="0"/>
              <a:t/>
            </a:r>
            <a:br>
              <a:rPr lang="pl-PL" sz="3400" dirty="0" smtClean="0"/>
            </a:br>
            <a:r>
              <a:rPr lang="pl-PL" sz="3400" dirty="0" smtClean="0"/>
              <a:t>9) Tworzenie elektronicznej bazy danych członków ZNP, kontynuowanie działań zmierzających do wymiany legitymacji związkowych.</a:t>
            </a:r>
            <a:br>
              <a:rPr lang="pl-PL" sz="3400" dirty="0" smtClean="0"/>
            </a:br>
            <a:r>
              <a:rPr lang="pl-PL" sz="3400" dirty="0" smtClean="0"/>
              <a:t>10) Podejmowanie działań w zakresie wyróżniania działaczy ZNP nagrodami JST, odznaczeniami związkowymi, resortowymi i państwowymi.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5738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773" y="365124"/>
            <a:ext cx="11554691" cy="6337011"/>
          </a:xfrm>
        </p:spPr>
        <p:txBody>
          <a:bodyPr>
            <a:noAutofit/>
          </a:bodyPr>
          <a:lstStyle/>
          <a:p>
            <a:r>
              <a:rPr lang="pl-PL" sz="3600" dirty="0" smtClean="0"/>
              <a:t>11) Promocja Związku poprzez popularyzowanie historii, dorobku, tradycji ZNP.</a:t>
            </a:r>
            <a:br>
              <a:rPr lang="pl-PL" sz="3600" dirty="0" smtClean="0"/>
            </a:br>
            <a:r>
              <a:rPr lang="pl-PL" sz="3600" b="1" dirty="0" smtClean="0"/>
              <a:t>12) Organizowanie imprez kulturalnych, sportowych i turystycznych obejmujących swym zasięgiem coraz większą liczbę członków związku i ich rodzin,</a:t>
            </a:r>
            <a:br>
              <a:rPr lang="pl-PL" sz="3600" b="1" dirty="0" smtClean="0"/>
            </a:br>
            <a:r>
              <a:rPr lang="pl-PL" sz="3600" b="1" dirty="0" smtClean="0"/>
              <a:t>13) Wykorzystywanie imprez, okolicznościowych spotkań  i uroczystości dla promocji Związku w środowiskach lokalnych,</a:t>
            </a:r>
            <a:br>
              <a:rPr lang="pl-PL" sz="3600" b="1" dirty="0" smtClean="0"/>
            </a:br>
            <a:r>
              <a:rPr lang="pl-PL" sz="3600" b="1" dirty="0" smtClean="0"/>
              <a:t>14) Bezpośrednie kontakty członków Sekretariatu i Prezydium Oddziału ZNP w ogniskach, placówkach oświatowych służące wymianie informacji i opinii.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15) Upowszechnianie materiałów dotyczących interpretacji prawa oświatowego i prawa pracy.</a:t>
            </a:r>
            <a:br>
              <a:rPr lang="pl-PL" sz="3600" dirty="0" smtClean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4815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9357"/>
          </a:xfrm>
        </p:spPr>
        <p:txBody>
          <a:bodyPr>
            <a:normAutofit/>
          </a:bodyPr>
          <a:lstStyle/>
          <a:p>
            <a:r>
              <a:rPr lang="pl-PL" b="1" dirty="0" smtClean="0"/>
              <a:t>3.	 Udział w doskonaleniu systemu edukacji: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b="1" dirty="0" smtClean="0"/>
              <a:t>1) Zapobiegających likwidacji i przekształcaniu publicznych szkół i placówek oświatowych, w tym przekazywaniu ich do prowadzenia podmiotom nie będącym JST,</a:t>
            </a:r>
            <a:br>
              <a:rPr lang="pl-PL" sz="3600" b="1" dirty="0" smtClean="0"/>
            </a:br>
            <a:r>
              <a:rPr lang="pl-PL" sz="3600" dirty="0" smtClean="0"/>
              <a:t>2) Podejmowanie działań na rzecz rozwoju zawodowego nauczycieli,</a:t>
            </a:r>
            <a:br>
              <a:rPr lang="pl-PL" sz="3600" dirty="0" smtClean="0"/>
            </a:br>
            <a:r>
              <a:rPr lang="pl-PL" sz="3600" dirty="0" smtClean="0"/>
              <a:t>3) Kontrola podziału oraz wykorzystania środków przeznaczonych na dofinansowanie dokształcania  i doskonalenia zawodowego nauczycieli.</a:t>
            </a:r>
            <a:br>
              <a:rPr lang="pl-PL" sz="3600" dirty="0" smtClean="0"/>
            </a:br>
            <a:endParaRPr lang="pl-PL" sz="36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72" y="4856482"/>
            <a:ext cx="133282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7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1930"/>
          </a:xfrm>
        </p:spPr>
        <p:txBody>
          <a:bodyPr>
            <a:normAutofit/>
          </a:bodyPr>
          <a:lstStyle/>
          <a:p>
            <a:r>
              <a:rPr lang="pl-PL" b="1" dirty="0"/>
              <a:t>4. Współdziałanie z sprzymierzeńcami oświaty i Związku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sz="3600" b="1" dirty="0"/>
              <a:t>1) Współdziałanie ogniw ZNP z władzami oświatowymi oraz jednostkami samorządu terytorialnego  w sprawach edukacji i jej pracowników.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2) Współdziałanie z OPZZ i jego strukturami oraz innymi związkami zawodowymi.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72" y="4950000"/>
            <a:ext cx="133282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107</Words>
  <Application>Microsoft Office PowerPoint</Application>
  <PresentationFormat>Panoramiczny</PresentationFormat>
  <Paragraphs>11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Plan pracy Zarządu Oddziału ZNP  w Przysusze na kadencję 2014 - 2018  </vt:lpstr>
      <vt:lpstr>1. Obrona praw pracowniczych nauczycieli oraz pracowników niepedagogicznych </vt:lpstr>
      <vt:lpstr>1) Nadzór nad realizacją zapisów Karta Nauczyciela w zakresie nawiązania i rozwiązania stosunku pracy. 2) Podejmowanie działań zmierzających do podwyższenia i waloryzowania płac pracowników administracji i obsługi. 3) Podejmowanie interwencji w obronie praw pracowniczych. 4) Monitorowanie osiągania wysokości średnich wynagrodzeń nauczycieli. 5) Monitorowanie realizacji świadczeń wynikających z Zakładowego Funduszu Świadczeń Socjalnych oraz funduszu zdrowotnego dla czynnych i emerytowanych nauczycieli. </vt:lpstr>
      <vt:lpstr>2. Doskonalenie działalności wewnątrzzwiązkowej poprzez:</vt:lpstr>
      <vt:lpstr>1) Opracowywanie okresowych informacji o działalności Zarządu Oddziału. 2) Dążenie do optymalizacji struktur związkowych, aktywizację ognisk. 3) Egzekwowanie realizacji zapisów statutu ZNP oraz uchwal władz i organów statutowych. 4) Zwiększenie  odpowiedzialności działaczy związkowych, wzmocnienie dyscypliny wewnątrzzwiązkowej. 5) Doskonalenie systemu przepływu informacji wewnątrzzwiązkowej poprzez wykorzystanie strony internetowej,   poczty elektronicznej i materiałów promocyjnych. </vt:lpstr>
      <vt:lpstr>6) Wspomaganie działaczy związkowych w realizacji zadań statutowych poprzez prowadzenia działalności szkoleniowej, publikowanie informacji prawnych, oświatowych i związkowych. 7) Współdziałanie z Państwową Inspekcją Pracy i Społecznymi Inspektorami Pracy. 8) Opiniowanie projektów aktów prawnych oraz dokumentów przekazanych do konsultacji z partnerami społecznymi. 9) Tworzenie elektronicznej bazy danych członków ZNP, kontynuowanie działań zmierzających do wymiany legitymacji związkowych. 10) Podejmowanie działań w zakresie wyróżniania działaczy ZNP nagrodami JST, odznaczeniami związkowymi, resortowymi i państwowymi. </vt:lpstr>
      <vt:lpstr>11) Promocja Związku poprzez popularyzowanie historii, dorobku, tradycji ZNP. 12) Organizowanie imprez kulturalnych, sportowych i turystycznych obejmujących swym zasięgiem coraz większą liczbę członków związku i ich rodzin, 13) Wykorzystywanie imprez, okolicznościowych spotkań  i uroczystości dla promocji Związku w środowiskach lokalnych, 14) Bezpośrednie kontakty członków Sekretariatu i Prezydium Oddziału ZNP w ogniskach, placówkach oświatowych służące wymianie informacji i opinii. 15) Upowszechnianie materiałów dotyczących interpretacji prawa oświatowego i prawa pracy. </vt:lpstr>
      <vt:lpstr>3.  Udział w doskonaleniu systemu edukacji:  1) Zapobiegających likwidacji i przekształcaniu publicznych szkół i placówek oświatowych, w tym przekazywaniu ich do prowadzenia podmiotom nie będącym JST, 2) Podejmowanie działań na rzecz rozwoju zawodowego nauczycieli, 3) Kontrola podziału oraz wykorzystania środków przeznaczonych na dofinansowanie dokształcania  i doskonalenia zawodowego nauczycieli. </vt:lpstr>
      <vt:lpstr>4. Współdziałanie z sprzymierzeńcami oświaty i Związku   1) Współdziałanie ogniw ZNP z władzami oświatowymi oraz jednostkami samorządu terytorialnego  w sprawach edukacji i jej pracowników. 2) Współdziałanie z OPZZ i jego strukturami oraz innymi związkami zawodowymi. </vt:lpstr>
      <vt:lpstr>5. Pomoc członkom ZNP  1) Udzielanie pomocy finansowej członkom ZNP w szczególnie trudnej sytuacji życiowej, przyznawanie zapomóg z Funduszu specjalnej pomocy dla członków ZNP. </vt:lpstr>
      <vt:lpstr>6. Dalsze podnoszenie efektywności gospodarowania funduszami i majątkiem ZNP   1) Prowadzenie działalności finansowej opartej na zasadzie racjonalnego i oszczędnego gospodarowania funduszami ZNP.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pracy Zarządu Oddziału ZNP  w Przysusze na kadencję 2014 - 2018</dc:title>
  <dc:creator>znp</dc:creator>
  <cp:lastModifiedBy>znp</cp:lastModifiedBy>
  <cp:revision>5</cp:revision>
  <dcterms:created xsi:type="dcterms:W3CDTF">2014-05-20T09:33:24Z</dcterms:created>
  <dcterms:modified xsi:type="dcterms:W3CDTF">2014-05-20T09:48:59Z</dcterms:modified>
</cp:coreProperties>
</file>